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5" r:id="rId3"/>
  </p:sldMasterIdLst>
  <p:notesMasterIdLst>
    <p:notesMasterId r:id="rId21"/>
  </p:notesMasterIdLst>
  <p:handoutMasterIdLst>
    <p:handoutMasterId r:id="rId22"/>
  </p:handoutMasterIdLst>
  <p:sldIdLst>
    <p:sldId id="322" r:id="rId4"/>
    <p:sldId id="301" r:id="rId5"/>
    <p:sldId id="303" r:id="rId6"/>
    <p:sldId id="302" r:id="rId7"/>
    <p:sldId id="326" r:id="rId8"/>
    <p:sldId id="323" r:id="rId9"/>
    <p:sldId id="324" r:id="rId10"/>
    <p:sldId id="319" r:id="rId11"/>
    <p:sldId id="294" r:id="rId12"/>
    <p:sldId id="309" r:id="rId13"/>
    <p:sldId id="280" r:id="rId14"/>
    <p:sldId id="308" r:id="rId15"/>
    <p:sldId id="295" r:id="rId16"/>
    <p:sldId id="296" r:id="rId17"/>
    <p:sldId id="325" r:id="rId18"/>
    <p:sldId id="300" r:id="rId19"/>
    <p:sldId id="290" r:id="rId2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CD" id="{6421DEF6-6BE0-44D3-A832-0EA19CF37FFA}">
          <p14:sldIdLst>
            <p14:sldId id="322"/>
            <p14:sldId id="301"/>
            <p14:sldId id="303"/>
            <p14:sldId id="302"/>
            <p14:sldId id="326"/>
          </p14:sldIdLst>
        </p14:section>
        <p14:section name="MCD" id="{86B9BE13-30C7-42F4-9A14-9D770FB9248C}">
          <p14:sldIdLst>
            <p14:sldId id="323"/>
            <p14:sldId id="324"/>
            <p14:sldId id="319"/>
          </p14:sldIdLst>
        </p14:section>
        <p14:section name="BBS" id="{55B45498-75CF-4036-96DA-57085584B77F}">
          <p14:sldIdLst>
            <p14:sldId id="294"/>
            <p14:sldId id="309"/>
            <p14:sldId id="280"/>
            <p14:sldId id="308"/>
            <p14:sldId id="295"/>
            <p14:sldId id="296"/>
            <p14:sldId id="325"/>
            <p14:sldId id="300"/>
          </p14:sldIdLst>
        </p14:section>
        <p14:section name="Backup" id="{42E76D97-AAA2-42B0-BA85-CF315BA4EBCB}">
          <p14:sldIdLst>
            <p14:sldId id="290"/>
          </p14:sldIdLst>
        </p14:section>
      </p14:sectionLst>
    </p:ext>
    <p:ext uri="{EFAFB233-063F-42B5-8137-9DF3F51BA10A}">
      <p15:sldGuideLst xmlns:p15="http://schemas.microsoft.com/office/powerpoint/2012/main">
        <p15:guide id="1" orient="horz" pos="3665">
          <p15:clr>
            <a:srgbClr val="A4A3A4"/>
          </p15:clr>
        </p15:guide>
        <p15:guide id="2" orient="horz" pos="2183" userDrawn="1">
          <p15:clr>
            <a:srgbClr val="A4A3A4"/>
          </p15:clr>
        </p15:guide>
        <p15:guide id="3" orient="horz" pos="165">
          <p15:clr>
            <a:srgbClr val="A4A3A4"/>
          </p15:clr>
        </p15:guide>
        <p15:guide id="4" orient="horz" pos="442">
          <p15:clr>
            <a:srgbClr val="A4A3A4"/>
          </p15:clr>
        </p15:guide>
        <p15:guide id="5" orient="horz" pos="1117">
          <p15:clr>
            <a:srgbClr val="A4A3A4"/>
          </p15:clr>
        </p15:guide>
        <p15:guide id="6" orient="horz" pos="619">
          <p15:clr>
            <a:srgbClr val="A4A3A4"/>
          </p15:clr>
        </p15:guide>
        <p15:guide id="7" pos="3055">
          <p15:clr>
            <a:srgbClr val="A4A3A4"/>
          </p15:clr>
        </p15:guide>
        <p15:guide id="8" pos="5464">
          <p15:clr>
            <a:srgbClr val="A4A3A4"/>
          </p15:clr>
        </p15:guide>
        <p15:guide id="9" pos="278">
          <p15:clr>
            <a:srgbClr val="A4A3A4"/>
          </p15:clr>
        </p15:guide>
        <p15:guide id="10" pos="64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E33C1-4CB1-3D32-F565-EF90C04BFF46}" name="Mathieu Crettenand" initials="MC" userId="S::mathieu.crettenand@hospicegeneral.ch::a7de0aed-b5eb-4b37-9623-f5a8fe350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urm, Yvan Aloys" initials="SY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C4F08"/>
    <a:srgbClr val="FFE0B3"/>
    <a:srgbClr val="4BACC6"/>
    <a:srgbClr val="15A3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2" autoAdjust="0"/>
    <p:restoredTop sz="94660"/>
  </p:normalViewPr>
  <p:slideViewPr>
    <p:cSldViewPr snapToGrid="0" snapToObjects="1" showGuides="1">
      <p:cViewPr varScale="1">
        <p:scale>
          <a:sx n="104" d="100"/>
          <a:sy n="104" d="100"/>
        </p:scale>
        <p:origin x="2142" y="108"/>
      </p:cViewPr>
      <p:guideLst>
        <p:guide orient="horz" pos="3665"/>
        <p:guide orient="horz" pos="2183"/>
        <p:guide orient="horz" pos="165"/>
        <p:guide orient="horz" pos="442"/>
        <p:guide orient="horz" pos="1117"/>
        <p:guide orient="horz" pos="619"/>
        <p:guide pos="3055"/>
        <p:guide pos="5464"/>
        <p:guide pos="278"/>
        <p:guide pos="6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dir.implisis.ch\home\cebarrie\datapers\Brouillon\nationalit&#233;s_pr&#233;sentation%20ai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Nationalités représentees dans le dispositif hg</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Feuil2!$F$1</c:f>
              <c:strCache>
                <c:ptCount val="1"/>
                <c:pt idx="0">
                  <c:v>Nombre d'individus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C55-4BA8-845E-F4C51C0261D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C55-4BA8-845E-F4C51C0261D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C55-4BA8-845E-F4C51C0261D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C55-4BA8-845E-F4C51C0261D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C55-4BA8-845E-F4C51C0261D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C55-4BA8-845E-F4C51C0261D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Feuil2!$E$2:$E$7</c:f>
              <c:strCache>
                <c:ptCount val="6"/>
                <c:pt idx="0">
                  <c:v>Ukraine</c:v>
                </c:pt>
                <c:pt idx="1">
                  <c:v>Afghanistan</c:v>
                </c:pt>
                <c:pt idx="2">
                  <c:v>Turquie</c:v>
                </c:pt>
                <c:pt idx="3">
                  <c:v>Syrie</c:v>
                </c:pt>
                <c:pt idx="4">
                  <c:v>Erythrée</c:v>
                </c:pt>
                <c:pt idx="5">
                  <c:v>Autres</c:v>
                </c:pt>
              </c:strCache>
            </c:strRef>
          </c:cat>
          <c:val>
            <c:numRef>
              <c:f>Feuil2!$F$2:$F$7</c:f>
              <c:numCache>
                <c:formatCode>_-* #\ ##0_-;\-* #\ ##0_-;_-* "-"??_-;_-@_-</c:formatCode>
                <c:ptCount val="6"/>
                <c:pt idx="0">
                  <c:v>3314</c:v>
                </c:pt>
                <c:pt idx="1">
                  <c:v>1273</c:v>
                </c:pt>
                <c:pt idx="2">
                  <c:v>879</c:v>
                </c:pt>
                <c:pt idx="3">
                  <c:v>671</c:v>
                </c:pt>
                <c:pt idx="4">
                  <c:v>563</c:v>
                </c:pt>
                <c:pt idx="5">
                  <c:v>3236</c:v>
                </c:pt>
              </c:numCache>
            </c:numRef>
          </c:val>
          <c:extLst>
            <c:ext xmlns:c16="http://schemas.microsoft.com/office/drawing/2014/chart" uri="{C3380CC4-5D6E-409C-BE32-E72D297353CC}">
              <c16:uniqueId val="{0000000C-AC55-4BA8-845E-F4C51C0261D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3357724544250699"/>
          <c:y val="8.0805438205107827E-2"/>
          <c:w val="0.72076075837952291"/>
          <c:h val="0.195253779356393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EDB548DF-B926-324C-A7B5-B4630C4722C7}" type="datetime1">
              <a:rPr lang="fr-CH" smtClean="0"/>
              <a:pPr/>
              <a:t>04.12.2023</a:t>
            </a:fld>
            <a:endParaRPr lang="fr-FR" dirty="0"/>
          </a:p>
        </p:txBody>
      </p:sp>
      <p:sp>
        <p:nvSpPr>
          <p:cNvPr id="4" name="Espace réservé du pied de page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6" y="9428584"/>
            <a:ext cx="2945659" cy="496332"/>
          </a:xfrm>
          <a:prstGeom prst="rect">
            <a:avLst/>
          </a:prstGeom>
        </p:spPr>
        <p:txBody>
          <a:bodyPr vert="horz" lIns="91440" tIns="45720" rIns="91440" bIns="45720" rtlCol="0" anchor="b"/>
          <a:lstStyle>
            <a:lvl1pPr algn="r">
              <a:defRPr sz="1200"/>
            </a:lvl1pPr>
          </a:lstStyle>
          <a:p>
            <a:fld id="{623FCB82-D6D8-2A48-8A92-01DAD4348021}" type="slidenum">
              <a:rPr lang="fr-FR" smtClean="0"/>
              <a:pPr/>
              <a:t>‹N°›</a:t>
            </a:fld>
            <a:endParaRPr lang="fr-FR" dirty="0"/>
          </a:p>
        </p:txBody>
      </p:sp>
    </p:spTree>
    <p:extLst>
      <p:ext uri="{BB962C8B-B14F-4D97-AF65-F5344CB8AC3E}">
        <p14:creationId xmlns:p14="http://schemas.microsoft.com/office/powerpoint/2010/main" val="1609862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6E6E0538-6BFD-C646-9070-9A077D76B331}" type="datetime1">
              <a:rPr lang="fr-CH" smtClean="0"/>
              <a:pPr/>
              <a:t>04.12.2023</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2F412181-DCD5-1942-BA7F-A6228D410B6B}" type="slidenum">
              <a:rPr lang="fr-FR" smtClean="0"/>
              <a:pPr/>
              <a:t>‹N°›</a:t>
            </a:fld>
            <a:endParaRPr lang="fr-FR" dirty="0"/>
          </a:p>
        </p:txBody>
      </p:sp>
    </p:spTree>
    <p:extLst>
      <p:ext uri="{BB962C8B-B14F-4D97-AF65-F5344CB8AC3E}">
        <p14:creationId xmlns:p14="http://schemas.microsoft.com/office/powerpoint/2010/main" val="14384532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6</a:t>
            </a:fld>
            <a:endParaRPr lang="fr-FR"/>
          </a:p>
        </p:txBody>
      </p:sp>
    </p:spTree>
    <p:extLst>
      <p:ext uri="{BB962C8B-B14F-4D97-AF65-F5344CB8AC3E}">
        <p14:creationId xmlns:p14="http://schemas.microsoft.com/office/powerpoint/2010/main" val="65022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8</a:t>
            </a:fld>
            <a:endParaRPr lang="fr-FR"/>
          </a:p>
        </p:txBody>
      </p:sp>
    </p:spTree>
    <p:extLst>
      <p:ext uri="{BB962C8B-B14F-4D97-AF65-F5344CB8AC3E}">
        <p14:creationId xmlns:p14="http://schemas.microsoft.com/office/powerpoint/2010/main" val="41366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9</a:t>
            </a:fld>
            <a:endParaRPr lang="fr-FR"/>
          </a:p>
        </p:txBody>
      </p:sp>
    </p:spTree>
    <p:extLst>
      <p:ext uri="{BB962C8B-B14F-4D97-AF65-F5344CB8AC3E}">
        <p14:creationId xmlns:p14="http://schemas.microsoft.com/office/powerpoint/2010/main" val="53096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12</a:t>
            </a:fld>
            <a:endParaRPr lang="fr-FR"/>
          </a:p>
        </p:txBody>
      </p:sp>
    </p:spTree>
    <p:extLst>
      <p:ext uri="{BB962C8B-B14F-4D97-AF65-F5344CB8AC3E}">
        <p14:creationId xmlns:p14="http://schemas.microsoft.com/office/powerpoint/2010/main" val="233388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dirty="0">
                <a:solidFill>
                  <a:srgbClr val="FF6600"/>
                </a:solidFill>
              </a:rPr>
              <a:t>Unité Coordinateur sécurité humaine Hg </a:t>
            </a:r>
            <a:r>
              <a:rPr lang="fr-CH" sz="1200" dirty="0"/>
              <a:t>: 4 collaborateurs de l’Hospice général spécialisés dans la gestion des situations complexes, qui font le lien avec la police cantonale (CRA) et la Police de proximité;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dirty="0">
                <a:solidFill>
                  <a:srgbClr val="FF6600"/>
                </a:solidFill>
              </a:rPr>
              <a:t>Agents de sécurité privés </a:t>
            </a:r>
            <a:r>
              <a:rPr lang="fr-CH" sz="1200" dirty="0"/>
              <a:t>: des agents de sécurité privés mandatés par l’Hospice général soutiennent les équipes terrain. Ils interviennent sur les différents risques incendie, le secours à la personne et désamorcent les potentielles situations conflictuelles. Leur présence est assurée 24h/24 et 7jours/7.</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a:p>
          <a:p>
            <a:endParaRPr lang="fr-CH" baseline="0" dirty="0"/>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13</a:t>
            </a:fld>
            <a:endParaRPr lang="fr-FR"/>
          </a:p>
        </p:txBody>
      </p:sp>
    </p:spTree>
    <p:extLst>
      <p:ext uri="{BB962C8B-B14F-4D97-AF65-F5344CB8AC3E}">
        <p14:creationId xmlns:p14="http://schemas.microsoft.com/office/powerpoint/2010/main" val="380551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CH" dirty="0"/>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14</a:t>
            </a:fld>
            <a:endParaRPr lang="fr-FR"/>
          </a:p>
        </p:txBody>
      </p:sp>
    </p:spTree>
    <p:extLst>
      <p:ext uri="{BB962C8B-B14F-4D97-AF65-F5344CB8AC3E}">
        <p14:creationId xmlns:p14="http://schemas.microsoft.com/office/powerpoint/2010/main" val="206718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16</a:t>
            </a:fld>
            <a:endParaRPr lang="fr-FR"/>
          </a:p>
        </p:txBody>
      </p:sp>
    </p:spTree>
    <p:extLst>
      <p:ext uri="{BB962C8B-B14F-4D97-AF65-F5344CB8AC3E}">
        <p14:creationId xmlns:p14="http://schemas.microsoft.com/office/powerpoint/2010/main" val="370003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baseline="0" dirty="0"/>
          </a:p>
        </p:txBody>
      </p:sp>
      <p:sp>
        <p:nvSpPr>
          <p:cNvPr id="4" name="Espace réservé du numéro de diapositive 3"/>
          <p:cNvSpPr>
            <a:spLocks noGrp="1"/>
          </p:cNvSpPr>
          <p:nvPr>
            <p:ph type="sldNum" sz="quarter" idx="10"/>
          </p:nvPr>
        </p:nvSpPr>
        <p:spPr/>
        <p:txBody>
          <a:bodyPr/>
          <a:lstStyle/>
          <a:p>
            <a:fld id="{2F412181-DCD5-1942-BA7F-A6228D410B6B}" type="slidenum">
              <a:rPr lang="fr-FR" smtClean="0"/>
              <a:pPr/>
              <a:t>17</a:t>
            </a:fld>
            <a:endParaRPr lang="fr-FR"/>
          </a:p>
        </p:txBody>
      </p:sp>
    </p:spTree>
    <p:extLst>
      <p:ext uri="{BB962C8B-B14F-4D97-AF65-F5344CB8AC3E}">
        <p14:creationId xmlns:p14="http://schemas.microsoft.com/office/powerpoint/2010/main" val="401976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46162" y="2130425"/>
            <a:ext cx="7640638"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32006350-56B3-470E-BFB2-E8B2FB151422}"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19305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1FB31B-5C7F-4DB5-901B-3185C656D319}"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42716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1C7086-929A-4180-8592-2FD9A7A149CD}"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28615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78B4C-C447-48F5-B39B-F68069E54C69}"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222087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46162" y="2130425"/>
            <a:ext cx="7640638"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2E6E721C-DC60-46DC-BD3B-98F5B0FE0A77}"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19305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46162" y="2130425"/>
            <a:ext cx="7640638" cy="1470025"/>
          </a:xfrm>
        </p:spPr>
        <p:txBody>
          <a:bodyPr/>
          <a:lstStyle/>
          <a:p>
            <a:r>
              <a:rPr lang="fr-CH"/>
              <a:t>Cliquez et modifiez le titre</a:t>
            </a:r>
            <a:endParaRPr lang="fr-FR"/>
          </a:p>
        </p:txBody>
      </p:sp>
      <p:sp>
        <p:nvSpPr>
          <p:cNvPr id="4" name="Espace réservé de la date 3"/>
          <p:cNvSpPr>
            <a:spLocks noGrp="1"/>
          </p:cNvSpPr>
          <p:nvPr>
            <p:ph type="dt" sz="half" idx="10"/>
          </p:nvPr>
        </p:nvSpPr>
        <p:spPr/>
        <p:txBody>
          <a:bodyPr/>
          <a:lstStyle/>
          <a:p>
            <a:fld id="{0F9A1FF8-274A-4C72-8A9B-0453D0AD03DA}"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t>‹N°›</a:t>
            </a:fld>
            <a:endParaRPr lang="fr-FR" dirty="0"/>
          </a:p>
        </p:txBody>
      </p:sp>
    </p:spTree>
    <p:extLst>
      <p:ext uri="{BB962C8B-B14F-4D97-AF65-F5344CB8AC3E}">
        <p14:creationId xmlns:p14="http://schemas.microsoft.com/office/powerpoint/2010/main" val="19305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993DA-3C88-E83B-7042-1AC0E0B8201B}"/>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D8D1229-EFA2-D893-9DD1-3F654EFF1F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F7F642-8F12-5DF1-274B-254D0ED4DE17}"/>
              </a:ext>
            </a:extLst>
          </p:cNvPr>
          <p:cNvSpPr>
            <a:spLocks noGrp="1"/>
          </p:cNvSpPr>
          <p:nvPr>
            <p:ph type="dt" sz="half" idx="10"/>
          </p:nvPr>
        </p:nvSpPr>
        <p:spPr/>
        <p:txBody>
          <a:bodyPr/>
          <a:lstStyle/>
          <a:p>
            <a:fld id="{0202FBFD-DE0B-4315-9D68-912058EA8B82}" type="datetime1">
              <a:rPr lang="fr-CH" smtClean="0"/>
              <a:t>04.12.2023</a:t>
            </a:fld>
            <a:endParaRPr lang="fr-FR"/>
          </a:p>
        </p:txBody>
      </p:sp>
      <p:sp>
        <p:nvSpPr>
          <p:cNvPr id="5" name="Espace réservé du pied de page 4">
            <a:extLst>
              <a:ext uri="{FF2B5EF4-FFF2-40B4-BE49-F238E27FC236}">
                <a16:creationId xmlns:a16="http://schemas.microsoft.com/office/drawing/2014/main" id="{B827BFA1-22EE-876E-6205-F32281D974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AF3EF1-EE2C-6BB4-F760-A3A779F143DF}"/>
              </a:ext>
            </a:extLst>
          </p:cNvPr>
          <p:cNvSpPr>
            <a:spLocks noGrp="1"/>
          </p:cNvSpPr>
          <p:nvPr>
            <p:ph type="sldNum" sz="quarter" idx="12"/>
          </p:nvPr>
        </p:nvSpPr>
        <p:spPr/>
        <p:txBody>
          <a:bodyPr/>
          <a:lstStyle/>
          <a:p>
            <a:fld id="{3E2CA823-66BF-5843-BE66-97201D8EAD44}" type="slidenum">
              <a:rPr lang="fr-FR" smtClean="0"/>
              <a:t>‹N°›</a:t>
            </a:fld>
            <a:endParaRPr lang="fr-FR"/>
          </a:p>
        </p:txBody>
      </p:sp>
    </p:spTree>
    <p:extLst>
      <p:ext uri="{BB962C8B-B14F-4D97-AF65-F5344CB8AC3E}">
        <p14:creationId xmlns:p14="http://schemas.microsoft.com/office/powerpoint/2010/main" val="66775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A41551-C103-4AB9-A9CA-999965BEB5B6}"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222087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CEF81E5-DE8E-41A2-9A26-289B7DFD9A3C}" type="datetime1">
              <a:rPr lang="fr-CH" smtClean="0"/>
              <a:t>04.12.2023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59120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A430C3E-DE0B-4007-B11E-73B3213B2C07}" type="datetime1">
              <a:rPr lang="fr-CH" smtClean="0"/>
              <a:t>04.12.2023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101117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5FE633C-22F3-41A6-B638-29BDACD654CF}" type="datetime1">
              <a:rPr lang="fr-CH" smtClean="0"/>
              <a:t>04.12.2023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254148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2AA2D68-05E5-4EE2-85B3-D4929F21B177}" type="datetime1">
              <a:rPr lang="fr-CH" smtClean="0"/>
              <a:t>04.12.2023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321757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1E283D-8CC1-4067-9FB0-68B82C8EAF2F}" type="datetime1">
              <a:rPr lang="fr-CH" smtClean="0"/>
              <a:t>04.12.2023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417986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AA383E4-309E-45FA-B806-09E68CA20E02}" type="datetime1">
              <a:rPr lang="fr-CH" smtClean="0"/>
              <a:t>04.12.2023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363644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7EE7117-1FF1-4708-A1B1-E7D7CB6893D3}" type="datetime1">
              <a:rPr lang="fr-CH" smtClean="0"/>
              <a:t>04.12.2023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33461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403225"/>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11A7-B02A-4B80-9072-757ACFD4A05B}" type="datetime1">
              <a:rPr lang="fr-CH" smtClean="0"/>
              <a:t>04.12.2023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3855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403225"/>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58796-0EA6-474E-AD24-6AEC58F98A46}" type="datetime1">
              <a:rPr lang="fr-CH" smtClean="0"/>
              <a:t>04.12.2023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34370-E701-D745-83D4-F329128840A1}" type="slidenum">
              <a:rPr lang="fr-FR" smtClean="0"/>
              <a:pPr/>
              <a:t>‹N°›</a:t>
            </a:fld>
            <a:endParaRPr lang="fr-FR" dirty="0"/>
          </a:p>
        </p:txBody>
      </p:sp>
    </p:spTree>
    <p:extLst>
      <p:ext uri="{BB962C8B-B14F-4D97-AF65-F5344CB8AC3E}">
        <p14:creationId xmlns:p14="http://schemas.microsoft.com/office/powerpoint/2010/main" val="38551667"/>
      </p:ext>
    </p:extLst>
  </p:cSld>
  <p:clrMap bg1="lt1" tx1="dk1" bg2="lt2" tx2="dk2" accent1="accent1" accent2="accent2" accent3="accent3" accent4="accent4" accent5="accent5" accent6="accent6" hlink="hlink" folHlink="folHlink"/>
  <p:sldLayoutIdLst>
    <p:sldLayoutId id="2147483664" r:id="rId1"/>
    <p:sldLayoutId id="214748366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403225"/>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7F1F6-DCF2-40D5-9DE6-C31B5F617A8E}" type="datetime1">
              <a:rPr lang="fr-CH" smtClean="0"/>
              <a:t>04.12.2023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34370-E701-D745-83D4-F329128840A1}" type="slidenum">
              <a:rPr lang="fr-FR" smtClean="0"/>
              <a:t>‹N°›</a:t>
            </a:fld>
            <a:endParaRPr lang="fr-FR" dirty="0"/>
          </a:p>
        </p:txBody>
      </p:sp>
    </p:spTree>
    <p:extLst>
      <p:ext uri="{BB962C8B-B14F-4D97-AF65-F5344CB8AC3E}">
        <p14:creationId xmlns:p14="http://schemas.microsoft.com/office/powerpoint/2010/main" val="38551667"/>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ogo_Hg_2017.gif"/>
          <p:cNvPicPr>
            <a:picLocks noChangeAspect="1"/>
          </p:cNvPicPr>
          <p:nvPr/>
        </p:nvPicPr>
        <p:blipFill rotWithShape="1">
          <a:blip r:embed="rId2" cstate="email">
            <a:extLst>
              <a:ext uri="{28A0092B-C50C-407E-A947-70E740481C1C}">
                <a14:useLocalDpi xmlns:a14="http://schemas.microsoft.com/office/drawing/2010/main"/>
              </a:ext>
            </a:extLst>
          </a:blip>
          <a:srcRect l="8530" t="23040" r="8294" b="18637"/>
          <a:stretch/>
        </p:blipFill>
        <p:spPr>
          <a:xfrm>
            <a:off x="444384" y="275522"/>
            <a:ext cx="2160000" cy="436205"/>
          </a:xfrm>
          <a:prstGeom prst="rect">
            <a:avLst/>
          </a:prstGeom>
        </p:spPr>
      </p:pic>
      <p:sp>
        <p:nvSpPr>
          <p:cNvPr id="6" name="ZoneTexte 5"/>
          <p:cNvSpPr txBox="1"/>
          <p:nvPr/>
        </p:nvSpPr>
        <p:spPr>
          <a:xfrm>
            <a:off x="3101645" y="298681"/>
            <a:ext cx="5586743" cy="415498"/>
          </a:xfrm>
          <a:prstGeom prst="rect">
            <a:avLst/>
          </a:prstGeom>
          <a:noFill/>
        </p:spPr>
        <p:txBody>
          <a:bodyPr wrap="square" tIns="0" rIns="0" rtlCol="0" anchor="ctr" anchorCtr="0">
            <a:noAutofit/>
          </a:bodyPr>
          <a:lstStyle/>
          <a:p>
            <a:pPr algn="r"/>
            <a:r>
              <a:rPr lang="fr-FR" sz="1600" b="1" dirty="0">
                <a:solidFill>
                  <a:srgbClr val="FF6600"/>
                </a:solidFill>
                <a:latin typeface="Calibri"/>
                <a:cs typeface="Calibri"/>
              </a:rPr>
              <a:t>Nouveau centre d’hébergement collectif </a:t>
            </a:r>
            <a:r>
              <a:rPr lang="fr-FR" sz="1600" b="1" dirty="0" err="1">
                <a:solidFill>
                  <a:srgbClr val="FF6600"/>
                </a:solidFill>
                <a:latin typeface="Calibri"/>
                <a:cs typeface="Calibri"/>
              </a:rPr>
              <a:t>Ecogia</a:t>
            </a:r>
            <a:r>
              <a:rPr lang="fr-FR" sz="1600" b="1" dirty="0">
                <a:solidFill>
                  <a:srgbClr val="FF6600"/>
                </a:solidFill>
                <a:latin typeface="Calibri"/>
                <a:cs typeface="Calibri"/>
              </a:rPr>
              <a:t> pour RMNA</a:t>
            </a:r>
          </a:p>
        </p:txBody>
      </p:sp>
      <p:sp>
        <p:nvSpPr>
          <p:cNvPr id="8" name="ZoneTexte 7"/>
          <p:cNvSpPr txBox="1"/>
          <p:nvPr/>
        </p:nvSpPr>
        <p:spPr>
          <a:xfrm>
            <a:off x="5600733" y="6206807"/>
            <a:ext cx="3087655" cy="461665"/>
          </a:xfrm>
          <a:prstGeom prst="rect">
            <a:avLst/>
          </a:prstGeom>
          <a:noFill/>
        </p:spPr>
        <p:txBody>
          <a:bodyPr wrap="square" rIns="0" rtlCol="0" anchor="ctr" anchorCtr="0">
            <a:spAutoFit/>
          </a:bodyPr>
          <a:lstStyle/>
          <a:p>
            <a:pPr algn="r"/>
            <a:r>
              <a:rPr lang="fr-FR" sz="1200" b="1" dirty="0">
                <a:solidFill>
                  <a:schemeClr val="tx1">
                    <a:lumMod val="50000"/>
                    <a:lumOff val="50000"/>
                  </a:schemeClr>
                </a:solidFill>
                <a:latin typeface="Calibri"/>
                <a:cs typeface="Calibri"/>
              </a:rPr>
              <a:t>Séance d’information aux habitants de la ville de Versoix – 06.12.2023 </a:t>
            </a:r>
            <a:endParaRPr lang="fr-FR" sz="1200" dirty="0">
              <a:solidFill>
                <a:schemeClr val="tx1">
                  <a:lumMod val="50000"/>
                  <a:lumOff val="50000"/>
                </a:schemeClr>
              </a:solidFill>
              <a:latin typeface="Calibri"/>
              <a:cs typeface="Calibri"/>
            </a:endParaRPr>
          </a:p>
        </p:txBody>
      </p:sp>
      <p:sp>
        <p:nvSpPr>
          <p:cNvPr id="11" name="ZoneTexte 10"/>
          <p:cNvSpPr txBox="1"/>
          <p:nvPr/>
        </p:nvSpPr>
        <p:spPr>
          <a:xfrm>
            <a:off x="1046162" y="6212293"/>
            <a:ext cx="2742360" cy="307777"/>
          </a:xfrm>
          <a:prstGeom prst="rect">
            <a:avLst/>
          </a:prstGeom>
          <a:noFill/>
        </p:spPr>
        <p:txBody>
          <a:bodyPr wrap="square" lIns="0" rtlCol="0">
            <a:spAutoFit/>
          </a:bodyPr>
          <a:lstStyle/>
          <a:p>
            <a:r>
              <a:rPr lang="fr-FR" sz="1400" i="1" dirty="0">
                <a:solidFill>
                  <a:srgbClr val="FF6600"/>
                </a:solidFill>
                <a:latin typeface="Calibri"/>
                <a:cs typeface="Calibri"/>
              </a:rPr>
              <a:t>Mieux vivre ensemble à Genève</a:t>
            </a:r>
          </a:p>
        </p:txBody>
      </p:sp>
      <p:sp>
        <p:nvSpPr>
          <p:cNvPr id="2" name="Espace réservé du numéro de diapositive 1">
            <a:extLst>
              <a:ext uri="{FF2B5EF4-FFF2-40B4-BE49-F238E27FC236}">
                <a16:creationId xmlns:a16="http://schemas.microsoft.com/office/drawing/2014/main" id="{3F4F5242-B6FF-297E-5413-FF94B827659A}"/>
              </a:ext>
            </a:extLst>
          </p:cNvPr>
          <p:cNvSpPr>
            <a:spLocks noGrp="1"/>
          </p:cNvSpPr>
          <p:nvPr>
            <p:ph type="sldNum" sz="quarter" idx="12"/>
          </p:nvPr>
        </p:nvSpPr>
        <p:spPr/>
        <p:txBody>
          <a:bodyPr/>
          <a:lstStyle/>
          <a:p>
            <a:fld id="{9F434370-E701-D745-83D4-F329128840A1}" type="slidenum">
              <a:rPr lang="fr-FR" smtClean="0"/>
              <a:pPr/>
              <a:t>1</a:t>
            </a:fld>
            <a:endParaRPr lang="fr-FR" dirty="0"/>
          </a:p>
        </p:txBody>
      </p:sp>
      <p:pic>
        <p:nvPicPr>
          <p:cNvPr id="7" name="Image 6">
            <a:extLst>
              <a:ext uri="{FF2B5EF4-FFF2-40B4-BE49-F238E27FC236}">
                <a16:creationId xmlns:a16="http://schemas.microsoft.com/office/drawing/2014/main" id="{CD2AEA8D-1302-BC8F-2162-C2C364A82552}"/>
              </a:ext>
            </a:extLst>
          </p:cNvPr>
          <p:cNvPicPr>
            <a:picLocks noChangeAspect="1"/>
          </p:cNvPicPr>
          <p:nvPr/>
        </p:nvPicPr>
        <p:blipFill rotWithShape="1">
          <a:blip r:embed="rId3"/>
          <a:srcRect l="8027" b="57710"/>
          <a:stretch/>
        </p:blipFill>
        <p:spPr>
          <a:xfrm>
            <a:off x="1542472" y="714179"/>
            <a:ext cx="7452024" cy="5504394"/>
          </a:xfrm>
          <a:prstGeom prst="rect">
            <a:avLst/>
          </a:prstGeom>
        </p:spPr>
      </p:pic>
    </p:spTree>
    <p:extLst>
      <p:ext uri="{BB962C8B-B14F-4D97-AF65-F5344CB8AC3E}">
        <p14:creationId xmlns:p14="http://schemas.microsoft.com/office/powerpoint/2010/main" val="318931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_Hg_2017.gif"/>
          <p:cNvPicPr>
            <a:picLocks noChangeAspect="1"/>
          </p:cNvPicPr>
          <p:nvPr/>
        </p:nvPicPr>
        <p:blipFill rotWithShape="1">
          <a:blip r:embed="rId2" cstate="print">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7" name="ZoneTexte 6"/>
          <p:cNvSpPr txBox="1"/>
          <p:nvPr/>
        </p:nvSpPr>
        <p:spPr>
          <a:xfrm>
            <a:off x="961320" y="724911"/>
            <a:ext cx="7535130" cy="615553"/>
          </a:xfrm>
          <a:prstGeom prst="rect">
            <a:avLst/>
          </a:prstGeom>
          <a:noFill/>
        </p:spPr>
        <p:txBody>
          <a:bodyPr wrap="square" lIns="0" tIns="0" rIns="0" bIns="0" rtlCol="0">
            <a:spAutoFit/>
          </a:bodyPr>
          <a:lstStyle/>
          <a:p>
            <a:pPr marL="342900" indent="-342900">
              <a:buSzPct val="100000"/>
              <a:buBlip>
                <a:blip r:embed="rId3"/>
              </a:buBlip>
            </a:pPr>
            <a:r>
              <a:rPr lang="fr-CH" sz="2000" b="1" dirty="0">
                <a:solidFill>
                  <a:srgbClr val="FF6600"/>
                </a:solidFill>
                <a:latin typeface="Calibri"/>
                <a:cs typeface="Calibri"/>
              </a:rPr>
              <a:t>Evolution hebdomadaire du nombre de requérants mineurs non accompagnés (RMNA) suivis à l’AMIG. Données au 29 octobre 2023 </a:t>
            </a:r>
            <a:endParaRPr lang="fr-CH" sz="2000" b="1" dirty="0">
              <a:solidFill>
                <a:srgbClr val="FF6600"/>
              </a:solidFill>
              <a:highlight>
                <a:srgbClr val="FFFF00"/>
              </a:highlight>
              <a:latin typeface="Calibri"/>
              <a:cs typeface="Calibri"/>
            </a:endParaRPr>
          </a:p>
        </p:txBody>
      </p:sp>
      <p:sp>
        <p:nvSpPr>
          <p:cNvPr id="8" name="ZoneTexte 7"/>
          <p:cNvSpPr txBox="1"/>
          <p:nvPr/>
        </p:nvSpPr>
        <p:spPr>
          <a:xfrm>
            <a:off x="1046163" y="276652"/>
            <a:ext cx="514958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latin typeface="Calibri"/>
                <a:cs typeface="Calibri"/>
              </a:rPr>
              <a:t>L’asile à Genève</a:t>
            </a:r>
            <a:endParaRPr lang="fr-FR" sz="3000" dirty="0">
              <a:solidFill>
                <a:srgbClr val="FF6600"/>
              </a:solidFill>
              <a:latin typeface="Calibri"/>
              <a:cs typeface="Calibri"/>
            </a:endParaRPr>
          </a:p>
        </p:txBody>
      </p:sp>
      <p:sp>
        <p:nvSpPr>
          <p:cNvPr id="12" name="Espace réservé du numéro de diapositive 4"/>
          <p:cNvSpPr>
            <a:spLocks noGrp="1"/>
          </p:cNvSpPr>
          <p:nvPr>
            <p:ph type="sldNum" sz="quarter" idx="12"/>
          </p:nvPr>
        </p:nvSpPr>
        <p:spPr>
          <a:xfrm>
            <a:off x="6553200" y="6122988"/>
            <a:ext cx="2133600" cy="365125"/>
          </a:xfrm>
        </p:spPr>
        <p:txBody>
          <a:bodyPr/>
          <a:lstStyle/>
          <a:p>
            <a:fld id="{9F434370-E701-D745-83D4-F329128840A1}" type="slidenum">
              <a:rPr lang="fr-FR" sz="1000" smtClean="0"/>
              <a:t>10</a:t>
            </a:fld>
            <a:endParaRPr lang="fr-FR" sz="1000" dirty="0"/>
          </a:p>
        </p:txBody>
      </p:sp>
      <p:sp>
        <p:nvSpPr>
          <p:cNvPr id="6" name="ZoneTexte 5">
            <a:extLst>
              <a:ext uri="{FF2B5EF4-FFF2-40B4-BE49-F238E27FC236}">
                <a16:creationId xmlns:a16="http://schemas.microsoft.com/office/drawing/2014/main" id="{053FFB58-5478-943B-45F9-A9C48AF173A7}"/>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pic>
        <p:nvPicPr>
          <p:cNvPr id="1027" name="Image 5">
            <a:extLst>
              <a:ext uri="{FF2B5EF4-FFF2-40B4-BE49-F238E27FC236}">
                <a16:creationId xmlns:a16="http://schemas.microsoft.com/office/drawing/2014/main" id="{B45E813F-63CD-C76C-3D55-B7FD45638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44" y="1914986"/>
            <a:ext cx="8609425" cy="357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665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_Hg_2017.gif"/>
          <p:cNvPicPr>
            <a:picLocks noChangeAspect="1"/>
          </p:cNvPicPr>
          <p:nvPr/>
        </p:nvPicPr>
        <p:blipFill rotWithShape="1">
          <a:blip r:embed="rId2" cstate="email">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12" name="Espace réservé du numéro de diapositive 4"/>
          <p:cNvSpPr>
            <a:spLocks noGrp="1"/>
          </p:cNvSpPr>
          <p:nvPr>
            <p:ph type="sldNum" sz="quarter" idx="12"/>
          </p:nvPr>
        </p:nvSpPr>
        <p:spPr>
          <a:xfrm>
            <a:off x="6553200" y="6122988"/>
            <a:ext cx="2133600" cy="365125"/>
          </a:xfrm>
        </p:spPr>
        <p:txBody>
          <a:bodyPr/>
          <a:lstStyle/>
          <a:p>
            <a:fld id="{9F434370-E701-D745-83D4-F329128840A1}" type="slidenum">
              <a:rPr lang="fr-FR" sz="1000" smtClean="0"/>
              <a:t>11</a:t>
            </a:fld>
            <a:endParaRPr lang="fr-FR" sz="1000" dirty="0"/>
          </a:p>
        </p:txBody>
      </p:sp>
      <p:sp>
        <p:nvSpPr>
          <p:cNvPr id="4" name="ZoneTexte 3"/>
          <p:cNvSpPr txBox="1"/>
          <p:nvPr/>
        </p:nvSpPr>
        <p:spPr>
          <a:xfrm>
            <a:off x="892228" y="1412333"/>
            <a:ext cx="3160712" cy="369332"/>
          </a:xfrm>
          <a:prstGeom prst="rect">
            <a:avLst/>
          </a:prstGeom>
          <a:noFill/>
        </p:spPr>
        <p:txBody>
          <a:bodyPr wrap="square" rtlCol="0">
            <a:spAutoFit/>
          </a:bodyPr>
          <a:lstStyle/>
          <a:p>
            <a:r>
              <a:rPr lang="fr-CH" dirty="0"/>
              <a:t>276 bénéficiaires</a:t>
            </a:r>
          </a:p>
        </p:txBody>
      </p:sp>
      <p:pic>
        <p:nvPicPr>
          <p:cNvPr id="10" name="Image 9" descr="Une image contenant texte, capture d’écran, Police, cercle&#10;&#10;Description générée automatiquement">
            <a:extLst>
              <a:ext uri="{FF2B5EF4-FFF2-40B4-BE49-F238E27FC236}">
                <a16:creationId xmlns:a16="http://schemas.microsoft.com/office/drawing/2014/main" id="{3C16BD4E-0F46-C452-62C7-D455B0C706D5}"/>
              </a:ext>
            </a:extLst>
          </p:cNvPr>
          <p:cNvPicPr>
            <a:picLocks noChangeAspect="1"/>
          </p:cNvPicPr>
          <p:nvPr/>
        </p:nvPicPr>
        <p:blipFill>
          <a:blip r:embed="rId3"/>
          <a:stretch>
            <a:fillRect/>
          </a:stretch>
        </p:blipFill>
        <p:spPr>
          <a:xfrm>
            <a:off x="1185598" y="1781665"/>
            <a:ext cx="7226300" cy="4590855"/>
          </a:xfrm>
          <a:prstGeom prst="rect">
            <a:avLst/>
          </a:prstGeom>
        </p:spPr>
      </p:pic>
      <p:sp>
        <p:nvSpPr>
          <p:cNvPr id="5" name="ZoneTexte 4">
            <a:extLst>
              <a:ext uri="{FF2B5EF4-FFF2-40B4-BE49-F238E27FC236}">
                <a16:creationId xmlns:a16="http://schemas.microsoft.com/office/drawing/2014/main" id="{30DD1488-6B47-923E-2C6C-02776AA8F9B7}"/>
              </a:ext>
            </a:extLst>
          </p:cNvPr>
          <p:cNvSpPr txBox="1"/>
          <p:nvPr/>
        </p:nvSpPr>
        <p:spPr>
          <a:xfrm>
            <a:off x="953167" y="191737"/>
            <a:ext cx="514958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latin typeface="Calibri"/>
                <a:cs typeface="Calibri"/>
              </a:rPr>
              <a:t>L’asile à Genève</a:t>
            </a:r>
          </a:p>
          <a:p>
            <a:pPr>
              <a:lnSpc>
                <a:spcPct val="90000"/>
              </a:lnSpc>
            </a:pPr>
            <a:endParaRPr lang="fr-FR" sz="2500" b="1" dirty="0">
              <a:solidFill>
                <a:srgbClr val="FF6600"/>
              </a:solidFill>
              <a:latin typeface="Calibri"/>
              <a:cs typeface="Calibri"/>
            </a:endParaRPr>
          </a:p>
          <a:p>
            <a:pPr>
              <a:lnSpc>
                <a:spcPct val="90000"/>
              </a:lnSpc>
            </a:pPr>
            <a:endParaRPr lang="fr-FR" sz="2500" b="1" dirty="0">
              <a:solidFill>
                <a:srgbClr val="FF6600"/>
              </a:solidFill>
              <a:latin typeface="Calibri"/>
              <a:cs typeface="Calibri"/>
            </a:endParaRPr>
          </a:p>
          <a:p>
            <a:pPr>
              <a:lnSpc>
                <a:spcPct val="90000"/>
              </a:lnSpc>
            </a:pPr>
            <a:endParaRPr lang="fr-FR" sz="2500" dirty="0">
              <a:solidFill>
                <a:srgbClr val="FF6600"/>
              </a:solidFill>
              <a:latin typeface="Calibri"/>
              <a:cs typeface="Calibri"/>
            </a:endParaRPr>
          </a:p>
        </p:txBody>
      </p:sp>
      <p:sp>
        <p:nvSpPr>
          <p:cNvPr id="9" name="ZoneTexte 8">
            <a:extLst>
              <a:ext uri="{FF2B5EF4-FFF2-40B4-BE49-F238E27FC236}">
                <a16:creationId xmlns:a16="http://schemas.microsoft.com/office/drawing/2014/main" id="{9859B9AF-3681-8B53-7E00-54EF1270DAF0}"/>
              </a:ext>
            </a:extLst>
          </p:cNvPr>
          <p:cNvSpPr txBox="1"/>
          <p:nvPr/>
        </p:nvSpPr>
        <p:spPr>
          <a:xfrm>
            <a:off x="1031183" y="671866"/>
            <a:ext cx="7535130" cy="615553"/>
          </a:xfrm>
          <a:prstGeom prst="rect">
            <a:avLst/>
          </a:prstGeom>
          <a:noFill/>
        </p:spPr>
        <p:txBody>
          <a:bodyPr wrap="square" lIns="0" tIns="0" rIns="0" bIns="0" rtlCol="0">
            <a:spAutoFit/>
          </a:bodyPr>
          <a:lstStyle/>
          <a:p>
            <a:pPr marL="342900" indent="-342900">
              <a:buSzPct val="100000"/>
              <a:buBlip>
                <a:blip r:embed="rId4"/>
              </a:buBlip>
            </a:pPr>
            <a:r>
              <a:rPr lang="fr-CH" sz="2000" b="1" dirty="0">
                <a:solidFill>
                  <a:srgbClr val="FF6600"/>
                </a:solidFill>
                <a:latin typeface="Calibri"/>
                <a:cs typeface="Calibri"/>
              </a:rPr>
              <a:t>Dispositif requérants d’asile mineurs non accompagnés (RMNA). Données au 29 octobre 2023</a:t>
            </a:r>
            <a:endParaRPr lang="fr-CH" sz="2000" b="1" dirty="0">
              <a:solidFill>
                <a:srgbClr val="FF6600"/>
              </a:solidFill>
              <a:highlight>
                <a:srgbClr val="FFFF00"/>
              </a:highlight>
              <a:latin typeface="Calibri"/>
              <a:cs typeface="Calibri"/>
            </a:endParaRPr>
          </a:p>
        </p:txBody>
      </p:sp>
      <p:sp>
        <p:nvSpPr>
          <p:cNvPr id="6" name="ZoneTexte 5">
            <a:extLst>
              <a:ext uri="{FF2B5EF4-FFF2-40B4-BE49-F238E27FC236}">
                <a16:creationId xmlns:a16="http://schemas.microsoft.com/office/drawing/2014/main" id="{F0142268-7356-6CA3-8F37-43C4F368EF46}"/>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294196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437443" y="6210536"/>
            <a:ext cx="785050" cy="436205"/>
            <a:chOff x="444384" y="6275388"/>
            <a:chExt cx="785050" cy="436205"/>
          </a:xfrm>
        </p:grpSpPr>
        <p:pic>
          <p:nvPicPr>
            <p:cNvPr id="12" name="Image 11"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44384" y="6275388"/>
              <a:ext cx="668628" cy="436205"/>
            </a:xfrm>
            <a:prstGeom prst="rect">
              <a:avLst/>
            </a:prstGeom>
          </p:spPr>
        </p:pic>
        <p:sp>
          <p:nvSpPr>
            <p:cNvPr id="13" name="ZoneTexte 12"/>
            <p:cNvSpPr txBox="1"/>
            <p:nvPr/>
          </p:nvSpPr>
          <p:spPr>
            <a:xfrm>
              <a:off x="1137036" y="6356350"/>
              <a:ext cx="92398" cy="246221"/>
            </a:xfrm>
            <a:prstGeom prst="rect">
              <a:avLst/>
            </a:prstGeom>
            <a:noFill/>
          </p:spPr>
          <p:txBody>
            <a:bodyPr wrap="none" lIns="0" rtlCol="0">
              <a:spAutoFit/>
            </a:bodyPr>
            <a:lstStyle/>
            <a:p>
              <a:endParaRPr lang="fr-FR" sz="1000" dirty="0">
                <a:solidFill>
                  <a:srgbClr val="7F7F7F"/>
                </a:solidFill>
                <a:cs typeface="Calibri"/>
              </a:endParaRPr>
            </a:p>
          </p:txBody>
        </p:sp>
      </p:grpSp>
      <p:sp>
        <p:nvSpPr>
          <p:cNvPr id="15" name="Espace réservé du numéro de diapositive 3"/>
          <p:cNvSpPr>
            <a:spLocks noGrp="1"/>
          </p:cNvSpPr>
          <p:nvPr>
            <p:ph type="sldNum" sz="quarter" idx="12"/>
          </p:nvPr>
        </p:nvSpPr>
        <p:spPr>
          <a:xfrm>
            <a:off x="6553200" y="6356350"/>
            <a:ext cx="2133600" cy="365125"/>
          </a:xfrm>
        </p:spPr>
        <p:txBody>
          <a:bodyPr/>
          <a:lstStyle/>
          <a:p>
            <a:fld id="{9F434370-E701-D745-83D4-F329128840A1}" type="slidenum">
              <a:rPr lang="fr-FR" smtClean="0"/>
              <a:pPr/>
              <a:t>12</a:t>
            </a:fld>
            <a:endParaRPr lang="fr-FR" dirty="0"/>
          </a:p>
        </p:txBody>
      </p:sp>
      <p:sp>
        <p:nvSpPr>
          <p:cNvPr id="5" name="ZoneTexte 4">
            <a:extLst>
              <a:ext uri="{FF2B5EF4-FFF2-40B4-BE49-F238E27FC236}">
                <a16:creationId xmlns:a16="http://schemas.microsoft.com/office/drawing/2014/main" id="{8629E555-7C7A-80B7-1DE7-461FE57042AF}"/>
              </a:ext>
            </a:extLst>
          </p:cNvPr>
          <p:cNvSpPr txBox="1"/>
          <p:nvPr/>
        </p:nvSpPr>
        <p:spPr>
          <a:xfrm>
            <a:off x="863406" y="199958"/>
            <a:ext cx="7966559" cy="923330"/>
          </a:xfrm>
          <a:prstGeom prst="rect">
            <a:avLst/>
          </a:prstGeom>
          <a:noFill/>
        </p:spPr>
        <p:txBody>
          <a:bodyPr wrap="square">
            <a:spAutoFit/>
          </a:bodyPr>
          <a:lstStyle/>
          <a:p>
            <a:pPr>
              <a:lnSpc>
                <a:spcPct val="90000"/>
              </a:lnSpc>
            </a:pPr>
            <a:r>
              <a:rPr lang="fr-FR" sz="3000" b="1" dirty="0">
                <a:solidFill>
                  <a:srgbClr val="FF6600"/>
                </a:solidFill>
                <a:cs typeface="Calibri"/>
              </a:rPr>
              <a:t>Nouvelle politique d’accueil et d’accompagnement des RMNA à Genève</a:t>
            </a:r>
            <a:endParaRPr lang="fr-FR" sz="2500" b="1" dirty="0">
              <a:solidFill>
                <a:srgbClr val="FF6600"/>
              </a:solidFill>
              <a:cs typeface="Calibri"/>
            </a:endParaRPr>
          </a:p>
        </p:txBody>
      </p:sp>
      <p:sp>
        <p:nvSpPr>
          <p:cNvPr id="6" name="ZoneTexte 5">
            <a:extLst>
              <a:ext uri="{FF2B5EF4-FFF2-40B4-BE49-F238E27FC236}">
                <a16:creationId xmlns:a16="http://schemas.microsoft.com/office/drawing/2014/main" id="{A0C5E55B-8CB3-24DE-1C26-C0B67EF90C32}"/>
              </a:ext>
            </a:extLst>
          </p:cNvPr>
          <p:cNvSpPr txBox="1"/>
          <p:nvPr/>
        </p:nvSpPr>
        <p:spPr>
          <a:xfrm>
            <a:off x="1012380" y="1385280"/>
            <a:ext cx="7426480" cy="4308872"/>
          </a:xfrm>
          <a:prstGeom prst="rect">
            <a:avLst/>
          </a:prstGeom>
          <a:noFill/>
        </p:spPr>
        <p:txBody>
          <a:bodyPr wrap="square" lIns="0" tIns="0" rIns="0" bIns="0" rtlCol="0">
            <a:spAutoFit/>
          </a:bodyPr>
          <a:lstStyle/>
          <a:p>
            <a:pPr marL="342900" indent="-342900" algn="just">
              <a:buSzPct val="100000"/>
              <a:buBlip>
                <a:blip r:embed="rId4"/>
              </a:buBlip>
            </a:pPr>
            <a:r>
              <a:rPr lang="fr-CH" sz="2000" dirty="0">
                <a:solidFill>
                  <a:schemeClr val="tx1">
                    <a:lumMod val="75000"/>
                    <a:lumOff val="25000"/>
                  </a:schemeClr>
                </a:solidFill>
                <a:latin typeface="Calibri"/>
                <a:cs typeface="Calibri"/>
              </a:rPr>
              <a:t>Ouverture de nouvelles structures, de taille humaine dans le canton : 40 à 80 places maximum</a:t>
            </a:r>
          </a:p>
          <a:p>
            <a:pPr algn="just">
              <a:buSzPct val="100000"/>
            </a:pPr>
            <a:endParaRPr lang="fr-CH" sz="2000" dirty="0">
              <a:solidFill>
                <a:schemeClr val="tx1">
                  <a:lumMod val="75000"/>
                  <a:lumOff val="25000"/>
                </a:schemeClr>
              </a:solidFill>
              <a:latin typeface="Calibri"/>
              <a:cs typeface="Calibri"/>
            </a:endParaRPr>
          </a:p>
          <a:p>
            <a:pPr marL="342900" indent="-342900" algn="just">
              <a:buSzPct val="100000"/>
              <a:buBlip>
                <a:blip r:embed="rId4"/>
              </a:buBlip>
            </a:pPr>
            <a:r>
              <a:rPr lang="fr-CH" sz="2000" dirty="0">
                <a:solidFill>
                  <a:schemeClr val="tx1">
                    <a:lumMod val="75000"/>
                    <a:lumOff val="25000"/>
                  </a:schemeClr>
                </a:solidFill>
                <a:latin typeface="Calibri"/>
                <a:cs typeface="Calibri"/>
              </a:rPr>
              <a:t>Evaluation socio-sanitaire des besoins et accompagnement adapté </a:t>
            </a:r>
          </a:p>
          <a:p>
            <a:pPr algn="just">
              <a:buSzPct val="100000"/>
            </a:pPr>
            <a:endParaRPr lang="fr-CH" sz="2000" dirty="0">
              <a:solidFill>
                <a:schemeClr val="tx1">
                  <a:lumMod val="75000"/>
                  <a:lumOff val="25000"/>
                </a:schemeClr>
              </a:solidFill>
              <a:latin typeface="Calibri"/>
              <a:cs typeface="Calibri"/>
            </a:endParaRPr>
          </a:p>
          <a:p>
            <a:pPr marL="342900" indent="-342900" algn="just">
              <a:buSzPct val="100000"/>
              <a:buBlip>
                <a:blip r:embed="rId4"/>
              </a:buBlip>
            </a:pPr>
            <a:r>
              <a:rPr lang="fr-CH" sz="2000" dirty="0">
                <a:solidFill>
                  <a:schemeClr val="tx1">
                    <a:lumMod val="75000"/>
                    <a:lumOff val="25000"/>
                  </a:schemeClr>
                </a:solidFill>
                <a:latin typeface="Calibri"/>
                <a:cs typeface="Calibri"/>
              </a:rPr>
              <a:t>Apprendre à vivre ensemble, à communiquer</a:t>
            </a:r>
          </a:p>
          <a:p>
            <a:pPr algn="just">
              <a:buSzPct val="100000"/>
            </a:pPr>
            <a:endParaRPr lang="fr-CH" sz="2000" dirty="0">
              <a:solidFill>
                <a:schemeClr val="tx1">
                  <a:lumMod val="75000"/>
                  <a:lumOff val="25000"/>
                </a:schemeClr>
              </a:solidFill>
              <a:latin typeface="Calibri"/>
              <a:cs typeface="Calibri"/>
            </a:endParaRPr>
          </a:p>
          <a:p>
            <a:pPr marL="342900" indent="-342900" algn="just">
              <a:buSzPct val="100000"/>
              <a:buBlip>
                <a:blip r:embed="rId4"/>
              </a:buBlip>
            </a:pPr>
            <a:r>
              <a:rPr lang="fr-CH" sz="2000" dirty="0">
                <a:solidFill>
                  <a:schemeClr val="tx1">
                    <a:lumMod val="75000"/>
                    <a:lumOff val="25000"/>
                  </a:schemeClr>
                </a:solidFill>
                <a:latin typeface="Calibri"/>
                <a:cs typeface="Calibri"/>
              </a:rPr>
              <a:t>Assurer la compréhension du fonctionnement de la société d’accueil</a:t>
            </a:r>
          </a:p>
          <a:p>
            <a:pPr algn="just">
              <a:buSzPct val="100000"/>
            </a:pPr>
            <a:endParaRPr lang="fr-CH" sz="2000" dirty="0">
              <a:solidFill>
                <a:schemeClr val="tx1">
                  <a:lumMod val="75000"/>
                  <a:lumOff val="25000"/>
                </a:schemeClr>
              </a:solidFill>
              <a:latin typeface="Calibri"/>
              <a:cs typeface="Calibri"/>
            </a:endParaRPr>
          </a:p>
          <a:p>
            <a:pPr marL="342900" indent="-342900" algn="just">
              <a:buSzPct val="100000"/>
              <a:buBlip>
                <a:blip r:embed="rId4"/>
              </a:buBlip>
            </a:pPr>
            <a:r>
              <a:rPr lang="fr-CH" sz="2000" dirty="0">
                <a:solidFill>
                  <a:schemeClr val="tx1">
                    <a:lumMod val="75000"/>
                    <a:lumOff val="25000"/>
                  </a:schemeClr>
                </a:solidFill>
                <a:latin typeface="Calibri"/>
                <a:cs typeface="Calibri"/>
              </a:rPr>
              <a:t>Inscription obligatoire à l’école</a:t>
            </a:r>
          </a:p>
          <a:p>
            <a:pPr algn="just">
              <a:buSzPct val="100000"/>
            </a:pPr>
            <a:endParaRPr lang="fr-CH" sz="2000" dirty="0">
              <a:solidFill>
                <a:schemeClr val="tx1">
                  <a:lumMod val="75000"/>
                  <a:lumOff val="25000"/>
                </a:schemeClr>
              </a:solidFill>
              <a:latin typeface="Calibri"/>
              <a:cs typeface="Calibri"/>
            </a:endParaRPr>
          </a:p>
          <a:p>
            <a:pPr marL="342900" indent="-342900" algn="just">
              <a:buSzPct val="100000"/>
              <a:buBlip>
                <a:blip r:embed="rId4"/>
              </a:buBlip>
            </a:pPr>
            <a:r>
              <a:rPr lang="fr-CH" sz="2000" dirty="0">
                <a:solidFill>
                  <a:schemeClr val="tx1">
                    <a:lumMod val="75000"/>
                    <a:lumOff val="25000"/>
                  </a:schemeClr>
                </a:solidFill>
                <a:latin typeface="Calibri"/>
                <a:cs typeface="Calibri"/>
              </a:rPr>
              <a:t>Développement de moyens pour que le.la requérante puisse bénéficier de meilleures chances d’insertion sociale et professionnelle </a:t>
            </a:r>
          </a:p>
        </p:txBody>
      </p:sp>
      <p:sp>
        <p:nvSpPr>
          <p:cNvPr id="4" name="ZoneTexte 3">
            <a:extLst>
              <a:ext uri="{FF2B5EF4-FFF2-40B4-BE49-F238E27FC236}">
                <a16:creationId xmlns:a16="http://schemas.microsoft.com/office/drawing/2014/main" id="{02791E62-5264-C8E0-14F7-0625BBFA9D16}"/>
              </a:ext>
            </a:extLst>
          </p:cNvPr>
          <p:cNvSpPr txBox="1"/>
          <p:nvPr/>
        </p:nvSpPr>
        <p:spPr>
          <a:xfrm>
            <a:off x="1246517" y="6293794"/>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73935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67192" y="1576023"/>
            <a:ext cx="7655482" cy="1646541"/>
          </a:xfrm>
          <a:prstGeom prst="rect">
            <a:avLst/>
          </a:prstGeom>
          <a:noFill/>
        </p:spPr>
        <p:txBody>
          <a:bodyPr wrap="square" lIns="0" tIns="0" rIns="0" bIns="0" rtlCol="0">
            <a:spAutoFit/>
          </a:bodyPr>
          <a:lstStyle/>
          <a:p>
            <a:pPr marL="342900" indent="-342900">
              <a:lnSpc>
                <a:spcPct val="130000"/>
              </a:lnSpc>
              <a:buClr>
                <a:schemeClr val="accent6"/>
              </a:buClr>
              <a:buSzPct val="100000"/>
              <a:buFont typeface="Arial"/>
              <a:buChar char="•"/>
            </a:pPr>
            <a:r>
              <a:rPr lang="fr-CH" sz="2100" dirty="0">
                <a:solidFill>
                  <a:schemeClr val="tx1">
                    <a:lumMod val="75000"/>
                    <a:lumOff val="25000"/>
                  </a:schemeClr>
                </a:solidFill>
                <a:cs typeface="Calibri"/>
              </a:rPr>
              <a:t>Responsable d’unité (1 collaborateur)</a:t>
            </a:r>
          </a:p>
          <a:p>
            <a:pPr marL="342900" indent="-342900">
              <a:lnSpc>
                <a:spcPct val="130000"/>
              </a:lnSpc>
              <a:buClr>
                <a:schemeClr val="accent6"/>
              </a:buClr>
              <a:buSzPct val="100000"/>
              <a:buFont typeface="Arial"/>
              <a:buChar char="•"/>
            </a:pPr>
            <a:r>
              <a:rPr lang="fr-CH" sz="2100" dirty="0" err="1">
                <a:solidFill>
                  <a:schemeClr val="tx1">
                    <a:lumMod val="75000"/>
                    <a:lumOff val="25000"/>
                  </a:schemeClr>
                </a:solidFill>
                <a:cs typeface="Calibri"/>
              </a:rPr>
              <a:t>Educateurs.trices</a:t>
            </a:r>
            <a:r>
              <a:rPr lang="fr-CH" sz="2100" dirty="0">
                <a:solidFill>
                  <a:schemeClr val="tx1">
                    <a:lumMod val="75000"/>
                    <a:lumOff val="25000"/>
                  </a:schemeClr>
                </a:solidFill>
                <a:cs typeface="Calibri"/>
              </a:rPr>
              <a:t> (10 collaborateurs) </a:t>
            </a:r>
          </a:p>
          <a:p>
            <a:pPr marL="342900" indent="-342900">
              <a:lnSpc>
                <a:spcPct val="130000"/>
              </a:lnSpc>
              <a:buClr>
                <a:schemeClr val="accent6"/>
              </a:buClr>
              <a:buSzPct val="100000"/>
              <a:buFont typeface="Arial"/>
              <a:buChar char="•"/>
            </a:pPr>
            <a:r>
              <a:rPr lang="fr-CH" sz="2100" dirty="0" err="1">
                <a:solidFill>
                  <a:schemeClr val="tx1">
                    <a:lumMod val="75000"/>
                    <a:lumOff val="25000"/>
                  </a:schemeClr>
                </a:solidFill>
                <a:cs typeface="Calibri"/>
              </a:rPr>
              <a:t>Intervenant.e.s</a:t>
            </a:r>
            <a:r>
              <a:rPr lang="fr-CH" sz="2100" dirty="0">
                <a:solidFill>
                  <a:schemeClr val="tx1">
                    <a:lumMod val="75000"/>
                    <a:lumOff val="25000"/>
                  </a:schemeClr>
                </a:solidFill>
                <a:cs typeface="Calibri"/>
              </a:rPr>
              <a:t> de nuit (6 collaborateurs)</a:t>
            </a:r>
          </a:p>
          <a:p>
            <a:pPr marL="342900" indent="-342900">
              <a:lnSpc>
                <a:spcPct val="130000"/>
              </a:lnSpc>
              <a:buClr>
                <a:schemeClr val="accent6"/>
              </a:buClr>
              <a:buSzPct val="100000"/>
              <a:buFont typeface="Arial"/>
              <a:buChar char="•"/>
            </a:pPr>
            <a:r>
              <a:rPr lang="fr-CH" sz="2100" dirty="0" err="1">
                <a:solidFill>
                  <a:schemeClr val="tx1">
                    <a:lumMod val="75000"/>
                    <a:lumOff val="25000"/>
                  </a:schemeClr>
                </a:solidFill>
                <a:cs typeface="Calibri"/>
              </a:rPr>
              <a:t>Assistant.e</a:t>
            </a:r>
            <a:r>
              <a:rPr lang="fr-CH" sz="2100" dirty="0">
                <a:solidFill>
                  <a:schemeClr val="tx1">
                    <a:lumMod val="75000"/>
                    <a:lumOff val="25000"/>
                  </a:schemeClr>
                </a:solidFill>
                <a:cs typeface="Calibri"/>
              </a:rPr>
              <a:t> </a:t>
            </a:r>
            <a:r>
              <a:rPr lang="fr-CH" sz="2100" dirty="0" err="1">
                <a:solidFill>
                  <a:schemeClr val="tx1">
                    <a:lumMod val="75000"/>
                    <a:lumOff val="25000"/>
                  </a:schemeClr>
                </a:solidFill>
                <a:cs typeface="Calibri"/>
              </a:rPr>
              <a:t>social.e</a:t>
            </a:r>
            <a:r>
              <a:rPr lang="fr-CH" sz="2100" dirty="0">
                <a:solidFill>
                  <a:schemeClr val="tx1">
                    <a:lumMod val="75000"/>
                    <a:lumOff val="25000"/>
                  </a:schemeClr>
                </a:solidFill>
                <a:cs typeface="Calibri"/>
              </a:rPr>
              <a:t> en intervention collective (1 collaborateur) </a:t>
            </a:r>
          </a:p>
        </p:txBody>
      </p:sp>
      <p:sp>
        <p:nvSpPr>
          <p:cNvPr id="13" name="ZoneTexte 12"/>
          <p:cNvSpPr txBox="1"/>
          <p:nvPr/>
        </p:nvSpPr>
        <p:spPr>
          <a:xfrm>
            <a:off x="994737" y="1022759"/>
            <a:ext cx="7627937" cy="323165"/>
          </a:xfrm>
          <a:prstGeom prst="rect">
            <a:avLst/>
          </a:prstGeom>
          <a:noFill/>
        </p:spPr>
        <p:txBody>
          <a:bodyPr wrap="square" lIns="0" tIns="0" rIns="0" bIns="0" rtlCol="0">
            <a:spAutoFit/>
          </a:bodyPr>
          <a:lstStyle/>
          <a:p>
            <a:pPr>
              <a:buSzPct val="100000"/>
            </a:pPr>
            <a:r>
              <a:rPr lang="fr-CH" sz="2100" b="1" dirty="0">
                <a:solidFill>
                  <a:schemeClr val="tx1">
                    <a:lumMod val="75000"/>
                    <a:lumOff val="25000"/>
                  </a:schemeClr>
                </a:solidFill>
                <a:cs typeface="Calibri"/>
              </a:rPr>
              <a:t>Equipe sociale </a:t>
            </a:r>
          </a:p>
        </p:txBody>
      </p:sp>
      <p:sp>
        <p:nvSpPr>
          <p:cNvPr id="14" name="ZoneTexte 13"/>
          <p:cNvSpPr txBox="1"/>
          <p:nvPr/>
        </p:nvSpPr>
        <p:spPr>
          <a:xfrm>
            <a:off x="972275" y="239708"/>
            <a:ext cx="7627937"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Encadrement prévu dans le centre </a:t>
            </a:r>
            <a:r>
              <a:rPr lang="fr-FR" sz="3000" b="1" dirty="0" err="1">
                <a:solidFill>
                  <a:srgbClr val="FF6600"/>
                </a:solidFill>
                <a:cs typeface="Calibri"/>
              </a:rPr>
              <a:t>Ecogia</a:t>
            </a:r>
            <a:endParaRPr lang="fr-FR" sz="2500" dirty="0">
              <a:solidFill>
                <a:srgbClr val="FF0000"/>
              </a:solidFill>
              <a:cs typeface="Calibri"/>
            </a:endParaRPr>
          </a:p>
        </p:txBody>
      </p:sp>
      <p:sp>
        <p:nvSpPr>
          <p:cNvPr id="15" name="Espace réservé du numéro de diapositive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434370-E701-D745-83D4-F329128840A1}" type="slidenum">
              <a:rPr lang="fr-FR" smtClean="0"/>
              <a:pPr/>
              <a:t>13</a:t>
            </a:fld>
            <a:endParaRPr lang="fr-FR" dirty="0"/>
          </a:p>
        </p:txBody>
      </p:sp>
      <p:pic>
        <p:nvPicPr>
          <p:cNvPr id="17" name="Image 16"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37443" y="6210536"/>
            <a:ext cx="668628" cy="436205"/>
          </a:xfrm>
          <a:prstGeom prst="rect">
            <a:avLst/>
          </a:prstGeom>
        </p:spPr>
      </p:pic>
      <p:sp>
        <p:nvSpPr>
          <p:cNvPr id="2" name="Espace réservé du numéro de diapositive 1">
            <a:extLst>
              <a:ext uri="{FF2B5EF4-FFF2-40B4-BE49-F238E27FC236}">
                <a16:creationId xmlns:a16="http://schemas.microsoft.com/office/drawing/2014/main" id="{B8454601-0626-9884-CA24-6EC52F46A2C1}"/>
              </a:ext>
            </a:extLst>
          </p:cNvPr>
          <p:cNvSpPr>
            <a:spLocks noGrp="1"/>
          </p:cNvSpPr>
          <p:nvPr>
            <p:ph type="sldNum" sz="quarter" idx="12"/>
          </p:nvPr>
        </p:nvSpPr>
        <p:spPr/>
        <p:txBody>
          <a:bodyPr/>
          <a:lstStyle/>
          <a:p>
            <a:fld id="{9F434370-E701-D745-83D4-F329128840A1}" type="slidenum">
              <a:rPr lang="fr-FR" smtClean="0"/>
              <a:pPr/>
              <a:t>13</a:t>
            </a:fld>
            <a:endParaRPr lang="fr-FR" dirty="0"/>
          </a:p>
        </p:txBody>
      </p:sp>
      <p:sp>
        <p:nvSpPr>
          <p:cNvPr id="6" name="ZoneTexte 5">
            <a:extLst>
              <a:ext uri="{FF2B5EF4-FFF2-40B4-BE49-F238E27FC236}">
                <a16:creationId xmlns:a16="http://schemas.microsoft.com/office/drawing/2014/main" id="{B739A1B7-A161-12F4-58D8-9F0ED67C411E}"/>
              </a:ext>
            </a:extLst>
          </p:cNvPr>
          <p:cNvSpPr txBox="1"/>
          <p:nvPr/>
        </p:nvSpPr>
        <p:spPr>
          <a:xfrm>
            <a:off x="957956" y="3831446"/>
            <a:ext cx="7627937" cy="323165"/>
          </a:xfrm>
          <a:prstGeom prst="rect">
            <a:avLst/>
          </a:prstGeom>
          <a:noFill/>
        </p:spPr>
        <p:txBody>
          <a:bodyPr wrap="square" lIns="0" tIns="0" rIns="0" bIns="0" rtlCol="0">
            <a:spAutoFit/>
          </a:bodyPr>
          <a:lstStyle/>
          <a:p>
            <a:pPr>
              <a:buSzPct val="100000"/>
            </a:pPr>
            <a:r>
              <a:rPr lang="fr-CH" sz="2100" b="1" dirty="0">
                <a:solidFill>
                  <a:schemeClr val="tx1">
                    <a:lumMod val="75000"/>
                    <a:lumOff val="25000"/>
                  </a:schemeClr>
                </a:solidFill>
                <a:cs typeface="Calibri"/>
              </a:rPr>
              <a:t>Equipe sécurité</a:t>
            </a:r>
            <a:endParaRPr lang="fr-CH" sz="2100" b="1" dirty="0">
              <a:solidFill>
                <a:srgbClr val="FF0000"/>
              </a:solidFill>
              <a:cs typeface="Calibri"/>
            </a:endParaRPr>
          </a:p>
        </p:txBody>
      </p:sp>
      <p:sp>
        <p:nvSpPr>
          <p:cNvPr id="9" name="ZoneTexte 8">
            <a:extLst>
              <a:ext uri="{FF2B5EF4-FFF2-40B4-BE49-F238E27FC236}">
                <a16:creationId xmlns:a16="http://schemas.microsoft.com/office/drawing/2014/main" id="{6E416E34-CA90-D368-C967-35C2116C64CE}"/>
              </a:ext>
            </a:extLst>
          </p:cNvPr>
          <p:cNvSpPr txBox="1"/>
          <p:nvPr/>
        </p:nvSpPr>
        <p:spPr>
          <a:xfrm>
            <a:off x="891825" y="4300592"/>
            <a:ext cx="7655482" cy="1178143"/>
          </a:xfrm>
          <a:prstGeom prst="rect">
            <a:avLst/>
          </a:prstGeom>
          <a:noFill/>
        </p:spPr>
        <p:txBody>
          <a:bodyPr wrap="square">
            <a:spAutoFit/>
          </a:bodyPr>
          <a:lstStyle/>
          <a:p>
            <a:pPr marL="342900" indent="-342900">
              <a:lnSpc>
                <a:spcPct val="120000"/>
              </a:lnSpc>
              <a:buClr>
                <a:schemeClr val="accent6"/>
              </a:buClr>
              <a:buFont typeface="Arial" panose="020B0604020202020204" pitchFamily="34" charset="0"/>
              <a:buChar char="•"/>
            </a:pPr>
            <a:r>
              <a:rPr lang="fr-CH" sz="2100" dirty="0">
                <a:solidFill>
                  <a:schemeClr val="tx1">
                    <a:lumMod val="75000"/>
                    <a:lumOff val="25000"/>
                  </a:schemeClr>
                </a:solidFill>
                <a:cs typeface="Calibri"/>
              </a:rPr>
              <a:t>Unité Coordinateur sécurité humaine Hg</a:t>
            </a:r>
          </a:p>
          <a:p>
            <a:pPr marL="342900" indent="-342900">
              <a:lnSpc>
                <a:spcPct val="120000"/>
              </a:lnSpc>
              <a:buClr>
                <a:schemeClr val="accent6"/>
              </a:buClr>
              <a:buFont typeface="Arial" panose="020B0604020202020204" pitchFamily="34" charset="0"/>
              <a:buChar char="•"/>
            </a:pPr>
            <a:r>
              <a:rPr lang="fr-CH" sz="2100" dirty="0">
                <a:solidFill>
                  <a:schemeClr val="tx1">
                    <a:lumMod val="75000"/>
                    <a:lumOff val="25000"/>
                  </a:schemeClr>
                </a:solidFill>
                <a:cs typeface="Calibri"/>
              </a:rPr>
              <a:t>Agents de sécurité privés</a:t>
            </a:r>
          </a:p>
          <a:p>
            <a:pPr marL="0" indent="0">
              <a:lnSpc>
                <a:spcPct val="120000"/>
              </a:lnSpc>
              <a:buClr>
                <a:schemeClr val="accent6"/>
              </a:buClr>
              <a:buNone/>
            </a:pPr>
            <a:endParaRPr lang="fr-CH" sz="1800" dirty="0"/>
          </a:p>
        </p:txBody>
      </p:sp>
      <p:sp>
        <p:nvSpPr>
          <p:cNvPr id="5" name="ZoneTexte 4">
            <a:extLst>
              <a:ext uri="{FF2B5EF4-FFF2-40B4-BE49-F238E27FC236}">
                <a16:creationId xmlns:a16="http://schemas.microsoft.com/office/drawing/2014/main" id="{B9C1372A-0DCB-1FD4-84DF-D69B4E1C3375}"/>
              </a:ext>
            </a:extLst>
          </p:cNvPr>
          <p:cNvSpPr txBox="1"/>
          <p:nvPr/>
        </p:nvSpPr>
        <p:spPr>
          <a:xfrm>
            <a:off x="1234300" y="6335127"/>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388326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163" y="1189250"/>
            <a:ext cx="7673156" cy="4229629"/>
          </a:xfrm>
        </p:spPr>
        <p:txBody>
          <a:bodyPr lIns="0" tIns="0" rIns="0" bIns="0">
            <a:normAutofit lnSpcReduction="10000"/>
          </a:bodyPr>
          <a:lstStyle/>
          <a:p>
            <a:pPr marL="0" indent="0">
              <a:buSzPct val="100000"/>
              <a:buNone/>
            </a:pPr>
            <a:r>
              <a:rPr lang="fr-CH" sz="1800" b="1" dirty="0"/>
              <a:t>Les 3 axes d’intervention</a:t>
            </a:r>
          </a:p>
          <a:p>
            <a:pPr>
              <a:lnSpc>
                <a:spcPct val="130000"/>
              </a:lnSpc>
              <a:buClr>
                <a:schemeClr val="accent6"/>
              </a:buClr>
              <a:buSzPct val="100000"/>
            </a:pPr>
            <a:r>
              <a:rPr lang="fr-CH" sz="1800" dirty="0">
                <a:solidFill>
                  <a:schemeClr val="tx1">
                    <a:lumMod val="75000"/>
                    <a:lumOff val="25000"/>
                  </a:schemeClr>
                </a:solidFill>
                <a:cs typeface="Calibri"/>
              </a:rPr>
              <a:t>Mieux-vivre ensemble</a:t>
            </a:r>
          </a:p>
          <a:p>
            <a:pPr>
              <a:lnSpc>
                <a:spcPct val="120000"/>
              </a:lnSpc>
              <a:buClr>
                <a:schemeClr val="accent6"/>
              </a:buClr>
              <a:buSzPct val="100000"/>
            </a:pPr>
            <a:r>
              <a:rPr lang="fr-CH" sz="1800" dirty="0">
                <a:solidFill>
                  <a:schemeClr val="tx1">
                    <a:lumMod val="75000"/>
                    <a:lumOff val="25000"/>
                  </a:schemeClr>
                </a:solidFill>
                <a:cs typeface="Calibri"/>
              </a:rPr>
              <a:t>Intégration dans l’environnement</a:t>
            </a:r>
          </a:p>
          <a:p>
            <a:pPr>
              <a:lnSpc>
                <a:spcPct val="120000"/>
              </a:lnSpc>
              <a:buClr>
                <a:schemeClr val="accent6"/>
              </a:buClr>
              <a:buSzPct val="100000"/>
            </a:pPr>
            <a:r>
              <a:rPr lang="fr-CH" sz="1800" dirty="0">
                <a:solidFill>
                  <a:schemeClr val="tx1">
                    <a:lumMod val="75000"/>
                    <a:lumOff val="25000"/>
                  </a:schemeClr>
                </a:solidFill>
                <a:cs typeface="Calibri"/>
              </a:rPr>
              <a:t>Autonomie et compétences des résidents</a:t>
            </a:r>
          </a:p>
          <a:p>
            <a:pPr>
              <a:lnSpc>
                <a:spcPct val="120000"/>
              </a:lnSpc>
              <a:buClr>
                <a:schemeClr val="accent6"/>
              </a:buClr>
              <a:buSzPct val="100000"/>
            </a:pPr>
            <a:r>
              <a:rPr lang="fr-CH" sz="1800" dirty="0">
                <a:solidFill>
                  <a:schemeClr val="tx1">
                    <a:lumMod val="75000"/>
                    <a:lumOff val="25000"/>
                  </a:schemeClr>
                </a:solidFill>
                <a:cs typeface="Calibri"/>
              </a:rPr>
              <a:t>Suivi éducatif individuel </a:t>
            </a:r>
          </a:p>
          <a:p>
            <a:pPr marL="0" indent="0">
              <a:lnSpc>
                <a:spcPct val="130000"/>
              </a:lnSpc>
              <a:buSzPct val="100000"/>
              <a:buNone/>
            </a:pPr>
            <a:endParaRPr lang="fr-CH" sz="1800" b="1" dirty="0">
              <a:solidFill>
                <a:schemeClr val="tx1">
                  <a:lumMod val="75000"/>
                  <a:lumOff val="25000"/>
                </a:schemeClr>
              </a:solidFill>
              <a:cs typeface="Calibri"/>
            </a:endParaRPr>
          </a:p>
          <a:p>
            <a:pPr marL="0" indent="0">
              <a:lnSpc>
                <a:spcPct val="130000"/>
              </a:lnSpc>
              <a:buSzPct val="100000"/>
              <a:buNone/>
            </a:pPr>
            <a:r>
              <a:rPr lang="fr-CH" sz="1800" b="1" dirty="0">
                <a:solidFill>
                  <a:schemeClr val="tx1">
                    <a:lumMod val="75000"/>
                    <a:lumOff val="25000"/>
                  </a:schemeClr>
                </a:solidFill>
                <a:cs typeface="Calibri"/>
              </a:rPr>
              <a:t>Mise en œuvre</a:t>
            </a:r>
          </a:p>
          <a:p>
            <a:pPr>
              <a:lnSpc>
                <a:spcPct val="120000"/>
              </a:lnSpc>
              <a:buClr>
                <a:schemeClr val="accent6"/>
              </a:buClr>
              <a:buSzPct val="100000"/>
            </a:pPr>
            <a:r>
              <a:rPr lang="fr-CH" sz="1800" dirty="0">
                <a:solidFill>
                  <a:schemeClr val="tx1">
                    <a:lumMod val="75000"/>
                    <a:lumOff val="25000"/>
                  </a:schemeClr>
                </a:solidFill>
                <a:cs typeface="Calibri"/>
              </a:rPr>
              <a:t>Par l’Hg ou des partenaires externes (HUG, SPMI, bénévoles, associations, communes, FASE, etc.); </a:t>
            </a:r>
          </a:p>
          <a:p>
            <a:pPr>
              <a:lnSpc>
                <a:spcPct val="120000"/>
              </a:lnSpc>
              <a:buClr>
                <a:schemeClr val="accent6"/>
              </a:buClr>
              <a:buSzPct val="100000"/>
            </a:pPr>
            <a:r>
              <a:rPr lang="fr-CH" sz="1800" u="sng" dirty="0">
                <a:solidFill>
                  <a:schemeClr val="tx1">
                    <a:lumMod val="75000"/>
                    <a:lumOff val="25000"/>
                  </a:schemeClr>
                </a:solidFill>
                <a:cs typeface="Calibri"/>
              </a:rPr>
              <a:t>Exemples</a:t>
            </a:r>
            <a:r>
              <a:rPr lang="fr-CH" sz="1800" dirty="0">
                <a:solidFill>
                  <a:schemeClr val="tx1">
                    <a:lumMod val="75000"/>
                    <a:lumOff val="25000"/>
                  </a:schemeClr>
                </a:solidFill>
                <a:cs typeface="Calibri"/>
              </a:rPr>
              <a:t> : ateliers de français, aide aux devoirs, activités et/ou animations les mercredis, week-ends et durant les vacances scolaires, participation à des événements genevois (Escalade), projections de films, etc.</a:t>
            </a:r>
          </a:p>
        </p:txBody>
      </p:sp>
      <p:sp>
        <p:nvSpPr>
          <p:cNvPr id="10" name="ZoneTexte 9"/>
          <p:cNvSpPr txBox="1"/>
          <p:nvPr/>
        </p:nvSpPr>
        <p:spPr>
          <a:xfrm>
            <a:off x="1046163" y="276652"/>
            <a:ext cx="7627937"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Politique d’action communautaire </a:t>
            </a:r>
            <a:endParaRPr lang="fr-FR" sz="2100" dirty="0">
              <a:solidFill>
                <a:srgbClr val="FF0000"/>
              </a:solidFill>
              <a:cs typeface="Calibri"/>
            </a:endParaRPr>
          </a:p>
        </p:txBody>
      </p:sp>
      <p:sp>
        <p:nvSpPr>
          <p:cNvPr id="11" name="Espace réservé du numéro de diapositive 3"/>
          <p:cNvSpPr>
            <a:spLocks noGrp="1"/>
          </p:cNvSpPr>
          <p:nvPr>
            <p:ph type="sldNum" sz="quarter" idx="12"/>
          </p:nvPr>
        </p:nvSpPr>
        <p:spPr>
          <a:xfrm>
            <a:off x="6553200" y="6356350"/>
            <a:ext cx="2133600" cy="365125"/>
          </a:xfrm>
        </p:spPr>
        <p:txBody>
          <a:bodyPr/>
          <a:lstStyle/>
          <a:p>
            <a:fld id="{9F434370-E701-D745-83D4-F329128840A1}" type="slidenum">
              <a:rPr lang="fr-FR" smtClean="0"/>
              <a:pPr/>
              <a:t>14</a:t>
            </a:fld>
            <a:endParaRPr lang="fr-FR" dirty="0"/>
          </a:p>
        </p:txBody>
      </p:sp>
      <p:pic>
        <p:nvPicPr>
          <p:cNvPr id="13" name="Image 12"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37443" y="6210536"/>
            <a:ext cx="668628" cy="436205"/>
          </a:xfrm>
          <a:prstGeom prst="rect">
            <a:avLst/>
          </a:prstGeom>
        </p:spPr>
      </p:pic>
      <p:sp>
        <p:nvSpPr>
          <p:cNvPr id="2" name="ZoneTexte 1">
            <a:extLst>
              <a:ext uri="{FF2B5EF4-FFF2-40B4-BE49-F238E27FC236}">
                <a16:creationId xmlns:a16="http://schemas.microsoft.com/office/drawing/2014/main" id="{03322733-73BE-2F38-48DB-48B9888308D9}"/>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11692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2A797CB-F0CA-03BF-CDBE-5A75E0F7AA0F}"/>
              </a:ext>
            </a:extLst>
          </p:cNvPr>
          <p:cNvSpPr>
            <a:spLocks noGrp="1"/>
          </p:cNvSpPr>
          <p:nvPr>
            <p:ph type="sldNum" sz="quarter" idx="12"/>
          </p:nvPr>
        </p:nvSpPr>
        <p:spPr/>
        <p:txBody>
          <a:bodyPr/>
          <a:lstStyle/>
          <a:p>
            <a:fld id="{9F434370-E701-D745-83D4-F329128840A1}" type="slidenum">
              <a:rPr lang="fr-FR" smtClean="0"/>
              <a:pPr/>
              <a:t>15</a:t>
            </a:fld>
            <a:endParaRPr lang="fr-FR" dirty="0"/>
          </a:p>
        </p:txBody>
      </p:sp>
      <p:pic>
        <p:nvPicPr>
          <p:cNvPr id="1026" name="Picture 2" descr="Activité partielle : le « questions-réponses » est actualisé LégiSocial">
            <a:extLst>
              <a:ext uri="{FF2B5EF4-FFF2-40B4-BE49-F238E27FC236}">
                <a16:creationId xmlns:a16="http://schemas.microsoft.com/office/drawing/2014/main" id="{B29C5BBF-83C1-0F60-F62C-AB654CC1F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15" y="2022764"/>
            <a:ext cx="7345073" cy="195868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logo_Hg_2017.gif">
            <a:extLst>
              <a:ext uri="{FF2B5EF4-FFF2-40B4-BE49-F238E27FC236}">
                <a16:creationId xmlns:a16="http://schemas.microsoft.com/office/drawing/2014/main" id="{84B6EF58-3E5B-8D15-7AD1-24179B4F10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37443" y="6210536"/>
            <a:ext cx="668628" cy="436205"/>
          </a:xfrm>
          <a:prstGeom prst="rect">
            <a:avLst/>
          </a:prstGeom>
        </p:spPr>
      </p:pic>
      <p:sp>
        <p:nvSpPr>
          <p:cNvPr id="5" name="ZoneTexte 4">
            <a:extLst>
              <a:ext uri="{FF2B5EF4-FFF2-40B4-BE49-F238E27FC236}">
                <a16:creationId xmlns:a16="http://schemas.microsoft.com/office/drawing/2014/main" id="{7CF5200B-7C95-7CB4-1765-E19619F15A39}"/>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81345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434370-E701-D745-83D4-F329128840A1}" type="slidenum">
              <a:rPr lang="fr-FR" smtClean="0"/>
              <a:pPr/>
              <a:t>16</a:t>
            </a:fld>
            <a:endParaRPr lang="fr-FR" dirty="0"/>
          </a:p>
        </p:txBody>
      </p:sp>
      <p:sp>
        <p:nvSpPr>
          <p:cNvPr id="5" name="Rectangle 4"/>
          <p:cNvSpPr/>
          <p:nvPr/>
        </p:nvSpPr>
        <p:spPr>
          <a:xfrm>
            <a:off x="0" y="0"/>
            <a:ext cx="9144000" cy="6858000"/>
          </a:xfrm>
          <a:prstGeom prst="rect">
            <a:avLst/>
          </a:prstGeom>
          <a:solidFill>
            <a:srgbClr val="FC4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3"/>
          <a:stretch>
            <a:fillRect/>
          </a:stretch>
        </p:blipFill>
        <p:spPr>
          <a:xfrm>
            <a:off x="3970807" y="557925"/>
            <a:ext cx="1189686" cy="1189686"/>
          </a:xfrm>
          <a:prstGeom prst="rect">
            <a:avLst/>
          </a:prstGeom>
        </p:spPr>
      </p:pic>
      <p:pic>
        <p:nvPicPr>
          <p:cNvPr id="7" name="Image 6"/>
          <p:cNvPicPr>
            <a:picLocks noChangeAspect="1"/>
          </p:cNvPicPr>
          <p:nvPr/>
        </p:nvPicPr>
        <p:blipFill>
          <a:blip r:embed="rId4"/>
          <a:stretch>
            <a:fillRect/>
          </a:stretch>
        </p:blipFill>
        <p:spPr>
          <a:xfrm>
            <a:off x="2861337" y="2379086"/>
            <a:ext cx="3408626" cy="2087128"/>
          </a:xfrm>
          <a:prstGeom prst="rect">
            <a:avLst/>
          </a:prstGeom>
        </p:spPr>
      </p:pic>
      <p:pic>
        <p:nvPicPr>
          <p:cNvPr id="8" name="Image 7"/>
          <p:cNvPicPr>
            <a:picLocks noChangeAspect="1"/>
          </p:cNvPicPr>
          <p:nvPr/>
        </p:nvPicPr>
        <p:blipFill>
          <a:blip r:embed="rId5"/>
          <a:stretch>
            <a:fillRect/>
          </a:stretch>
        </p:blipFill>
        <p:spPr>
          <a:xfrm>
            <a:off x="3454400" y="5393057"/>
            <a:ext cx="2235200" cy="889000"/>
          </a:xfrm>
          <a:prstGeom prst="rect">
            <a:avLst/>
          </a:prstGeom>
        </p:spPr>
      </p:pic>
    </p:spTree>
    <p:extLst>
      <p:ext uri="{BB962C8B-B14F-4D97-AF65-F5344CB8AC3E}">
        <p14:creationId xmlns:p14="http://schemas.microsoft.com/office/powerpoint/2010/main" val="88635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163" y="982662"/>
            <a:ext cx="7679506" cy="5227873"/>
          </a:xfrm>
        </p:spPr>
        <p:txBody>
          <a:bodyPr lIns="0" tIns="0" rIns="0" bIns="0">
            <a:noAutofit/>
          </a:bodyPr>
          <a:lstStyle/>
          <a:p>
            <a:pPr marL="0" indent="0">
              <a:buNone/>
            </a:pPr>
            <a:r>
              <a:rPr lang="fr-CH" sz="1400" b="1" dirty="0"/>
              <a:t>Mission </a:t>
            </a:r>
            <a:r>
              <a:rPr lang="fr-CH" sz="1400" dirty="0"/>
              <a:t>: Le SHPI favorise et maintient un climat propice à l’intégration et s’inscrit dans les mesures de primo-information et d’intégration communautaire destinées aux résidents des CHC.</a:t>
            </a:r>
          </a:p>
          <a:p>
            <a:pPr marL="0" indent="0">
              <a:buNone/>
            </a:pPr>
            <a:endParaRPr lang="fr-CH" sz="1400" dirty="0"/>
          </a:p>
          <a:p>
            <a:pPr marL="0" indent="0">
              <a:buNone/>
            </a:pPr>
            <a:r>
              <a:rPr lang="fr-CH" sz="1400" dirty="0"/>
              <a:t>La sécurité dans le centre est gérée à plusieurs niveaux :</a:t>
            </a:r>
          </a:p>
          <a:p>
            <a:pPr marL="0" indent="0">
              <a:buNone/>
            </a:pPr>
            <a:endParaRPr lang="fr-CH" sz="1400" dirty="0"/>
          </a:p>
          <a:p>
            <a:pPr marL="0" indent="0">
              <a:buClr>
                <a:schemeClr val="accent6"/>
              </a:buClr>
              <a:buNone/>
            </a:pPr>
            <a:r>
              <a:rPr lang="fr-CH" sz="1400" b="1" dirty="0">
                <a:solidFill>
                  <a:srgbClr val="FF6600"/>
                </a:solidFill>
              </a:rPr>
              <a:t>Equipe sociale dans le centre </a:t>
            </a:r>
            <a:r>
              <a:rPr lang="fr-CH" sz="1400" dirty="0"/>
              <a:t>: information et sensibilisation. Les résidents sont informés des règles de vie et le règlement des centres leur est notifié ; </a:t>
            </a:r>
          </a:p>
          <a:p>
            <a:pPr marL="0" indent="0">
              <a:buClr>
                <a:schemeClr val="accent6"/>
              </a:buClr>
              <a:buNone/>
            </a:pPr>
            <a:endParaRPr lang="fr-CH" sz="1400" dirty="0"/>
          </a:p>
          <a:p>
            <a:pPr marL="0" indent="0">
              <a:buClr>
                <a:schemeClr val="accent6"/>
              </a:buClr>
              <a:buNone/>
            </a:pPr>
            <a:r>
              <a:rPr lang="fr-CH" sz="1400" b="1" dirty="0">
                <a:solidFill>
                  <a:srgbClr val="FF6600"/>
                </a:solidFill>
              </a:rPr>
              <a:t>Sécurité Incendie </a:t>
            </a:r>
            <a:r>
              <a:rPr lang="fr-CH" sz="1400" dirty="0"/>
              <a:t>: 4 collaborateurs de l’Hospice général spécialisés dans la sécurité incendie s’assurent de la conformité, du suivi des dispositifs de protection incendie;</a:t>
            </a:r>
          </a:p>
          <a:p>
            <a:pPr marL="0" indent="0">
              <a:buClr>
                <a:schemeClr val="accent6"/>
              </a:buClr>
              <a:buNone/>
            </a:pPr>
            <a:endParaRPr lang="fr-CH" sz="1400" dirty="0"/>
          </a:p>
          <a:p>
            <a:pPr marL="0" indent="0">
              <a:lnSpc>
                <a:spcPct val="120000"/>
              </a:lnSpc>
              <a:buClr>
                <a:schemeClr val="accent6"/>
              </a:buClr>
              <a:buNone/>
            </a:pPr>
            <a:r>
              <a:rPr lang="fr-CH" sz="1400" b="1" dirty="0">
                <a:solidFill>
                  <a:srgbClr val="FF6600"/>
                </a:solidFill>
              </a:rPr>
              <a:t>Unité Coordinateur sécurité humaine Hg </a:t>
            </a:r>
            <a:r>
              <a:rPr lang="fr-CH" sz="1400" dirty="0"/>
              <a:t>: 4 collaborateurs de l’Hospice général spécialisés dans la gestion des situations complexes, qui font le lien avec la police cantonale (CRA) et la Police de proximité;</a:t>
            </a:r>
          </a:p>
          <a:p>
            <a:pPr marL="0" indent="0">
              <a:lnSpc>
                <a:spcPct val="120000"/>
              </a:lnSpc>
              <a:buClr>
                <a:schemeClr val="accent6"/>
              </a:buClr>
              <a:buNone/>
            </a:pPr>
            <a:endParaRPr lang="fr-CH" sz="1400" dirty="0"/>
          </a:p>
          <a:p>
            <a:pPr marL="0" indent="0">
              <a:buClr>
                <a:schemeClr val="accent6"/>
              </a:buClr>
              <a:buNone/>
            </a:pPr>
            <a:r>
              <a:rPr lang="fr-CH" sz="1400" b="1" dirty="0">
                <a:solidFill>
                  <a:srgbClr val="FF6600"/>
                </a:solidFill>
              </a:rPr>
              <a:t>Cellule requérant d’asile de la police genevoise (CRA) </a:t>
            </a:r>
            <a:r>
              <a:rPr lang="fr-CH" sz="1400" dirty="0"/>
              <a:t>: 3 policiers qui traitent spécifiquement des questions en lien avec les personnes suivies à l’Aide aux migrants ;</a:t>
            </a:r>
          </a:p>
          <a:p>
            <a:pPr marL="0" indent="0">
              <a:buClr>
                <a:schemeClr val="accent6"/>
              </a:buClr>
              <a:buNone/>
            </a:pPr>
            <a:endParaRPr lang="fr-CH" sz="1400" dirty="0"/>
          </a:p>
          <a:p>
            <a:pPr marL="0" indent="0">
              <a:buClr>
                <a:schemeClr val="accent6"/>
              </a:buClr>
              <a:buNone/>
            </a:pPr>
            <a:r>
              <a:rPr lang="fr-CH" sz="1400" b="1" dirty="0">
                <a:solidFill>
                  <a:srgbClr val="FF6600"/>
                </a:solidFill>
              </a:rPr>
              <a:t>Agents de sécurité privés </a:t>
            </a:r>
            <a:r>
              <a:rPr lang="fr-CH" sz="1400" dirty="0"/>
              <a:t>: des agents de sécurité privés mandatés par l’Hospice général soutiennent les équipes terrain. Ils interviennent sur les différents risques incendie, le secours à la personne et désamorcent les potentielles situations conflictuelles. Leur présence est assurée 24h/24 et 7jours/7.</a:t>
            </a:r>
          </a:p>
        </p:txBody>
      </p:sp>
      <p:sp>
        <p:nvSpPr>
          <p:cNvPr id="8" name="ZoneTexte 7"/>
          <p:cNvSpPr txBox="1"/>
          <p:nvPr/>
        </p:nvSpPr>
        <p:spPr>
          <a:xfrm>
            <a:off x="1046163" y="276652"/>
            <a:ext cx="7627937"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Le SHPI </a:t>
            </a:r>
            <a:r>
              <a:rPr lang="fr-FR" sz="1400" b="1" dirty="0">
                <a:solidFill>
                  <a:srgbClr val="FF6600"/>
                </a:solidFill>
                <a:cs typeface="Calibri"/>
              </a:rPr>
              <a:t>« Sécurité Humaine et Prévention Incendie »</a:t>
            </a:r>
            <a:endParaRPr lang="fr-FR" sz="1400" dirty="0">
              <a:solidFill>
                <a:srgbClr val="FF0000"/>
              </a:solidFill>
              <a:cs typeface="Calibri"/>
            </a:endParaRPr>
          </a:p>
        </p:txBody>
      </p:sp>
      <p:sp>
        <p:nvSpPr>
          <p:cNvPr id="9" name="Espace réservé du numéro de diapositive 3"/>
          <p:cNvSpPr>
            <a:spLocks noGrp="1"/>
          </p:cNvSpPr>
          <p:nvPr>
            <p:ph type="sldNum" sz="quarter" idx="12"/>
          </p:nvPr>
        </p:nvSpPr>
        <p:spPr>
          <a:xfrm>
            <a:off x="6553200" y="6356350"/>
            <a:ext cx="2133600" cy="365125"/>
          </a:xfrm>
        </p:spPr>
        <p:txBody>
          <a:bodyPr/>
          <a:lstStyle/>
          <a:p>
            <a:fld id="{9F434370-E701-D745-83D4-F329128840A1}" type="slidenum">
              <a:rPr lang="fr-FR" smtClean="0"/>
              <a:pPr/>
              <a:t>17</a:t>
            </a:fld>
            <a:endParaRPr lang="fr-FR" dirty="0"/>
          </a:p>
        </p:txBody>
      </p:sp>
      <p:pic>
        <p:nvPicPr>
          <p:cNvPr id="11" name="Image 10"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37443" y="6210536"/>
            <a:ext cx="668628" cy="436205"/>
          </a:xfrm>
          <a:prstGeom prst="rect">
            <a:avLst/>
          </a:prstGeom>
        </p:spPr>
      </p:pic>
      <p:sp>
        <p:nvSpPr>
          <p:cNvPr id="4" name="ZoneTexte 3">
            <a:extLst>
              <a:ext uri="{FF2B5EF4-FFF2-40B4-BE49-F238E27FC236}">
                <a16:creationId xmlns:a16="http://schemas.microsoft.com/office/drawing/2014/main" id="{7B686561-3A66-ED86-8AF2-A10B8F058107}"/>
              </a:ext>
            </a:extLst>
          </p:cNvPr>
          <p:cNvSpPr txBox="1"/>
          <p:nvPr/>
        </p:nvSpPr>
        <p:spPr>
          <a:xfrm>
            <a:off x="1234300" y="633540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146655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_Hg_2017.gif"/>
          <p:cNvPicPr>
            <a:picLocks noChangeAspect="1"/>
          </p:cNvPicPr>
          <p:nvPr/>
        </p:nvPicPr>
        <p:blipFill rotWithShape="1">
          <a:blip r:embed="rId2" cstate="print">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8" name="ZoneTexte 7"/>
          <p:cNvSpPr txBox="1"/>
          <p:nvPr/>
        </p:nvSpPr>
        <p:spPr>
          <a:xfrm>
            <a:off x="1046163" y="276651"/>
            <a:ext cx="7890447" cy="581187"/>
          </a:xfrm>
          <a:prstGeom prst="rect">
            <a:avLst/>
          </a:prstGeom>
          <a:noFill/>
        </p:spPr>
        <p:txBody>
          <a:bodyPr wrap="square" lIns="0" tIns="0" bIns="0" rtlCol="0" anchor="t" anchorCtr="0">
            <a:noAutofit/>
          </a:bodyPr>
          <a:lstStyle/>
          <a:p>
            <a:pPr>
              <a:lnSpc>
                <a:spcPct val="90000"/>
              </a:lnSpc>
            </a:pPr>
            <a:r>
              <a:rPr lang="fr-FR" sz="3000" b="1" dirty="0">
                <a:solidFill>
                  <a:srgbClr val="FF6600"/>
                </a:solidFill>
                <a:latin typeface="Calibri"/>
                <a:cs typeface="Calibri"/>
              </a:rPr>
              <a:t>L’asile en Suisse  </a:t>
            </a:r>
          </a:p>
          <a:p>
            <a:pPr>
              <a:lnSpc>
                <a:spcPct val="90000"/>
              </a:lnSpc>
            </a:pPr>
            <a:endParaRPr lang="fr-FR" sz="2500" dirty="0">
              <a:solidFill>
                <a:srgbClr val="FF6600"/>
              </a:solidFill>
              <a:latin typeface="Calibri"/>
              <a:cs typeface="Calibri"/>
            </a:endParaRPr>
          </a:p>
        </p:txBody>
      </p:sp>
      <p:sp>
        <p:nvSpPr>
          <p:cNvPr id="9" name="Espace réservé du numéro de diapositive 4"/>
          <p:cNvSpPr>
            <a:spLocks noGrp="1"/>
          </p:cNvSpPr>
          <p:nvPr>
            <p:ph type="sldNum" sz="quarter" idx="12"/>
          </p:nvPr>
        </p:nvSpPr>
        <p:spPr>
          <a:xfrm>
            <a:off x="6553200" y="6122988"/>
            <a:ext cx="2133600" cy="365125"/>
          </a:xfrm>
        </p:spPr>
        <p:txBody>
          <a:bodyPr/>
          <a:lstStyle/>
          <a:p>
            <a:fld id="{9F434370-E701-D745-83D4-F329128840A1}" type="slidenum">
              <a:rPr lang="fr-FR" sz="1000" smtClean="0"/>
              <a:t>2</a:t>
            </a:fld>
            <a:endParaRPr lang="fr-FR" sz="1000" dirty="0"/>
          </a:p>
        </p:txBody>
      </p:sp>
      <p:pic>
        <p:nvPicPr>
          <p:cNvPr id="1027" name="Graphique 4">
            <a:extLst>
              <a:ext uri="{FF2B5EF4-FFF2-40B4-BE49-F238E27FC236}">
                <a16:creationId xmlns:a16="http://schemas.microsoft.com/office/drawing/2014/main" id="{4CD7A420-F6F3-FD03-810F-7E7BADDB6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0" y="1626174"/>
            <a:ext cx="8111156" cy="414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F7B0014B-A45F-63C3-AA35-EAB54B4D3CD2}"/>
              </a:ext>
            </a:extLst>
          </p:cNvPr>
          <p:cNvSpPr txBox="1"/>
          <p:nvPr/>
        </p:nvSpPr>
        <p:spPr>
          <a:xfrm>
            <a:off x="1046163" y="998538"/>
            <a:ext cx="6515222" cy="307777"/>
          </a:xfrm>
          <a:prstGeom prst="rect">
            <a:avLst/>
          </a:prstGeom>
          <a:noFill/>
        </p:spPr>
        <p:txBody>
          <a:bodyPr wrap="square" lIns="0" tIns="0" rIns="0" bIns="0" rtlCol="0">
            <a:spAutoFit/>
          </a:bodyPr>
          <a:lstStyle/>
          <a:p>
            <a:pPr marL="342900" indent="-342900">
              <a:buSzPct val="100000"/>
              <a:buBlip>
                <a:blip r:embed="rId4"/>
              </a:buBlip>
            </a:pPr>
            <a:r>
              <a:rPr lang="fr-CH" b="1" dirty="0">
                <a:solidFill>
                  <a:srgbClr val="FF6600"/>
                </a:solidFill>
                <a:latin typeface="Calibri"/>
                <a:cs typeface="Calibri"/>
              </a:rPr>
              <a:t>Données au 30 </a:t>
            </a:r>
            <a:r>
              <a:rPr lang="fr-CH" sz="2000" b="1" dirty="0">
                <a:solidFill>
                  <a:srgbClr val="FF6600"/>
                </a:solidFill>
                <a:latin typeface="Calibri"/>
                <a:cs typeface="Calibri"/>
              </a:rPr>
              <a:t>septembre</a:t>
            </a:r>
            <a:r>
              <a:rPr lang="fr-CH" b="1" dirty="0">
                <a:solidFill>
                  <a:srgbClr val="FF6600"/>
                </a:solidFill>
                <a:latin typeface="Calibri"/>
                <a:cs typeface="Calibri"/>
              </a:rPr>
              <a:t> 2023</a:t>
            </a:r>
          </a:p>
        </p:txBody>
      </p:sp>
      <p:sp>
        <p:nvSpPr>
          <p:cNvPr id="4" name="ZoneTexte 3">
            <a:extLst>
              <a:ext uri="{FF2B5EF4-FFF2-40B4-BE49-F238E27FC236}">
                <a16:creationId xmlns:a16="http://schemas.microsoft.com/office/drawing/2014/main" id="{2C36AAF0-F6A8-85C8-E2C0-4A71DBE482BB}"/>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327041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_Hg_2017.gif"/>
          <p:cNvPicPr>
            <a:picLocks noChangeAspect="1"/>
          </p:cNvPicPr>
          <p:nvPr/>
        </p:nvPicPr>
        <p:blipFill rotWithShape="1">
          <a:blip r:embed="rId2" cstate="print">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8" name="ZoneTexte 7"/>
          <p:cNvSpPr txBox="1"/>
          <p:nvPr/>
        </p:nvSpPr>
        <p:spPr>
          <a:xfrm>
            <a:off x="1046163" y="276652"/>
            <a:ext cx="514958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latin typeface="Calibri"/>
                <a:cs typeface="Calibri"/>
              </a:rPr>
              <a:t>L’asile à Genève</a:t>
            </a:r>
          </a:p>
          <a:p>
            <a:pPr>
              <a:lnSpc>
                <a:spcPct val="90000"/>
              </a:lnSpc>
            </a:pPr>
            <a:endParaRPr lang="fr-FR" sz="2500" b="1" dirty="0">
              <a:solidFill>
                <a:srgbClr val="FF6600"/>
              </a:solidFill>
              <a:latin typeface="Calibri"/>
              <a:cs typeface="Calibri"/>
            </a:endParaRPr>
          </a:p>
          <a:p>
            <a:pPr>
              <a:lnSpc>
                <a:spcPct val="90000"/>
              </a:lnSpc>
            </a:pPr>
            <a:endParaRPr lang="fr-FR" sz="2500" dirty="0">
              <a:solidFill>
                <a:srgbClr val="FF6600"/>
              </a:solidFill>
              <a:latin typeface="Calibri"/>
              <a:cs typeface="Calibri"/>
            </a:endParaRPr>
          </a:p>
        </p:txBody>
      </p:sp>
      <p:sp>
        <p:nvSpPr>
          <p:cNvPr id="9" name="Espace réservé du numéro de diapositive 4"/>
          <p:cNvSpPr>
            <a:spLocks noGrp="1"/>
          </p:cNvSpPr>
          <p:nvPr>
            <p:ph type="sldNum" sz="quarter" idx="12"/>
          </p:nvPr>
        </p:nvSpPr>
        <p:spPr>
          <a:xfrm>
            <a:off x="6553200" y="6122988"/>
            <a:ext cx="2133600" cy="365125"/>
          </a:xfrm>
        </p:spPr>
        <p:txBody>
          <a:bodyPr/>
          <a:lstStyle/>
          <a:p>
            <a:fld id="{9F434370-E701-D745-83D4-F329128840A1}" type="slidenum">
              <a:rPr lang="fr-FR" sz="1000" smtClean="0"/>
              <a:t>3</a:t>
            </a:fld>
            <a:endParaRPr lang="fr-FR" sz="1000" dirty="0"/>
          </a:p>
        </p:txBody>
      </p:sp>
      <p:pic>
        <p:nvPicPr>
          <p:cNvPr id="2050" name="Graphique 3">
            <a:extLst>
              <a:ext uri="{FF2B5EF4-FFF2-40B4-BE49-F238E27FC236}">
                <a16:creationId xmlns:a16="http://schemas.microsoft.com/office/drawing/2014/main" id="{A7708417-09D3-A307-3AE8-8FACE4022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38" y="1779574"/>
            <a:ext cx="8064924" cy="369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E5D1344A-85C1-0DED-CE18-BD93902F3AD6}"/>
              </a:ext>
            </a:extLst>
          </p:cNvPr>
          <p:cNvSpPr txBox="1"/>
          <p:nvPr/>
        </p:nvSpPr>
        <p:spPr>
          <a:xfrm>
            <a:off x="1046162" y="1001910"/>
            <a:ext cx="7535130" cy="307777"/>
          </a:xfrm>
          <a:prstGeom prst="rect">
            <a:avLst/>
          </a:prstGeom>
          <a:noFill/>
        </p:spPr>
        <p:txBody>
          <a:bodyPr wrap="square" lIns="0" tIns="0" rIns="0" bIns="0" rtlCol="0">
            <a:spAutoFit/>
          </a:bodyPr>
          <a:lstStyle/>
          <a:p>
            <a:pPr marL="342900" indent="-342900">
              <a:buSzPct val="100000"/>
              <a:buBlip>
                <a:blip r:embed="rId4"/>
              </a:buBlip>
            </a:pPr>
            <a:r>
              <a:rPr lang="fr-CH" sz="2000" b="1" dirty="0">
                <a:solidFill>
                  <a:srgbClr val="FF6600"/>
                </a:solidFill>
                <a:latin typeface="Calibri"/>
                <a:cs typeface="Calibri"/>
              </a:rPr>
              <a:t>Tous permis confondus. Données au 30 septembre 2023</a:t>
            </a:r>
            <a:endParaRPr lang="fr-CH" sz="2000" b="1" dirty="0">
              <a:solidFill>
                <a:srgbClr val="FF6600"/>
              </a:solidFill>
              <a:highlight>
                <a:srgbClr val="FFFF00"/>
              </a:highlight>
              <a:latin typeface="Calibri"/>
              <a:cs typeface="Calibri"/>
            </a:endParaRPr>
          </a:p>
        </p:txBody>
      </p:sp>
      <p:sp>
        <p:nvSpPr>
          <p:cNvPr id="6" name="ZoneTexte 5">
            <a:extLst>
              <a:ext uri="{FF2B5EF4-FFF2-40B4-BE49-F238E27FC236}">
                <a16:creationId xmlns:a16="http://schemas.microsoft.com/office/drawing/2014/main" id="{9A0D122A-4A3E-1DAF-89C7-8E73900DFD96}"/>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1153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_Hg_2017.gif"/>
          <p:cNvPicPr>
            <a:picLocks noChangeAspect="1"/>
          </p:cNvPicPr>
          <p:nvPr/>
        </p:nvPicPr>
        <p:blipFill rotWithShape="1">
          <a:blip r:embed="rId2" cstate="print">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7" name="ZoneTexte 6"/>
          <p:cNvSpPr txBox="1"/>
          <p:nvPr/>
        </p:nvSpPr>
        <p:spPr>
          <a:xfrm>
            <a:off x="1046163" y="998538"/>
            <a:ext cx="7739618" cy="307777"/>
          </a:xfrm>
          <a:prstGeom prst="rect">
            <a:avLst/>
          </a:prstGeom>
          <a:noFill/>
        </p:spPr>
        <p:txBody>
          <a:bodyPr wrap="square" lIns="0" tIns="0" rIns="0" bIns="0" rtlCol="0">
            <a:spAutoFit/>
          </a:bodyPr>
          <a:lstStyle/>
          <a:p>
            <a:pPr marL="342900" indent="-342900">
              <a:buSzPct val="100000"/>
              <a:buBlip>
                <a:blip r:embed="rId3"/>
              </a:buBlip>
            </a:pPr>
            <a:r>
              <a:rPr lang="fr-CH" sz="2000" b="1" dirty="0">
                <a:solidFill>
                  <a:srgbClr val="FF6600"/>
                </a:solidFill>
                <a:latin typeface="Calibri"/>
                <a:cs typeface="Calibri"/>
              </a:rPr>
              <a:t>Nationalité – septembre 2023 (source HG)</a:t>
            </a:r>
          </a:p>
        </p:txBody>
      </p:sp>
      <p:sp>
        <p:nvSpPr>
          <p:cNvPr id="8" name="ZoneTexte 7"/>
          <p:cNvSpPr txBox="1"/>
          <p:nvPr/>
        </p:nvSpPr>
        <p:spPr>
          <a:xfrm>
            <a:off x="1046163" y="271099"/>
            <a:ext cx="514958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latin typeface="Calibri"/>
                <a:cs typeface="Calibri"/>
              </a:rPr>
              <a:t>L’asile à Genève</a:t>
            </a:r>
            <a:endParaRPr lang="fr-FR" sz="3000" dirty="0">
              <a:solidFill>
                <a:srgbClr val="FF6600"/>
              </a:solidFill>
              <a:latin typeface="Calibri"/>
              <a:cs typeface="Calibri"/>
            </a:endParaRPr>
          </a:p>
        </p:txBody>
      </p:sp>
      <p:sp>
        <p:nvSpPr>
          <p:cNvPr id="10" name="Espace réservé du numéro de diapositive 4"/>
          <p:cNvSpPr>
            <a:spLocks noGrp="1"/>
          </p:cNvSpPr>
          <p:nvPr>
            <p:ph type="sldNum" sz="quarter" idx="12"/>
          </p:nvPr>
        </p:nvSpPr>
        <p:spPr>
          <a:xfrm>
            <a:off x="6553200" y="6122988"/>
            <a:ext cx="2133600" cy="365125"/>
          </a:xfrm>
        </p:spPr>
        <p:txBody>
          <a:bodyPr/>
          <a:lstStyle/>
          <a:p>
            <a:fld id="{9F434370-E701-D745-83D4-F329128840A1}" type="slidenum">
              <a:rPr lang="fr-FR" sz="1000" smtClean="0"/>
              <a:t>4</a:t>
            </a:fld>
            <a:endParaRPr lang="fr-FR" sz="1000" dirty="0"/>
          </a:p>
        </p:txBody>
      </p:sp>
      <p:graphicFrame>
        <p:nvGraphicFramePr>
          <p:cNvPr id="5" name="Graphique 4">
            <a:extLst>
              <a:ext uri="{FF2B5EF4-FFF2-40B4-BE49-F238E27FC236}">
                <a16:creationId xmlns:a16="http://schemas.microsoft.com/office/drawing/2014/main" id="{106C3866-AAAA-82CE-A8E1-C4FB6580192B}"/>
              </a:ext>
            </a:extLst>
          </p:cNvPr>
          <p:cNvGraphicFramePr>
            <a:graphicFrameLocks/>
          </p:cNvGraphicFramePr>
          <p:nvPr>
            <p:extLst>
              <p:ext uri="{D42A27DB-BD31-4B8C-83A1-F6EECF244321}">
                <p14:modId xmlns:p14="http://schemas.microsoft.com/office/powerpoint/2010/main" val="573887692"/>
              </p:ext>
            </p:extLst>
          </p:nvPr>
        </p:nvGraphicFramePr>
        <p:xfrm>
          <a:off x="1314450" y="1708149"/>
          <a:ext cx="6305550" cy="4414839"/>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97D0509A-AD80-3E4A-C785-0FF6395BA552}"/>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96619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descr="plan_communes.jpg">
            <a:extLst>
              <a:ext uri="{FF2B5EF4-FFF2-40B4-BE49-F238E27FC236}">
                <a16:creationId xmlns:a16="http://schemas.microsoft.com/office/drawing/2014/main" id="{4FA545E4-C1E1-1F67-D262-527F1479E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0841" y="1238587"/>
            <a:ext cx="5372016" cy="39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a:extLst>
              <a:ext uri="{FF2B5EF4-FFF2-40B4-BE49-F238E27FC236}">
                <a16:creationId xmlns:a16="http://schemas.microsoft.com/office/drawing/2014/main" id="{9425210D-0D97-CB00-CE38-45B52B8402D7}"/>
              </a:ext>
            </a:extLst>
          </p:cNvPr>
          <p:cNvSpPr>
            <a:spLocks noChangeArrowheads="1"/>
          </p:cNvSpPr>
          <p:nvPr/>
        </p:nvSpPr>
        <p:spPr bwMode="auto">
          <a:xfrm>
            <a:off x="2083594" y="3495000"/>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fr-FR" altLang="fr-FR" sz="1350">
                <a:latin typeface="Arial" panose="020B0604020202020204" pitchFamily="34" charset="0"/>
              </a:rPr>
            </a:br>
            <a:endParaRPr lang="fr-FR" altLang="fr-FR" sz="1350">
              <a:latin typeface="Arial" panose="020B0604020202020204" pitchFamily="34" charset="0"/>
            </a:endParaRPr>
          </a:p>
        </p:txBody>
      </p:sp>
      <p:sp>
        <p:nvSpPr>
          <p:cNvPr id="10" name="Ellipse 9">
            <a:extLst>
              <a:ext uri="{FF2B5EF4-FFF2-40B4-BE49-F238E27FC236}">
                <a16:creationId xmlns:a16="http://schemas.microsoft.com/office/drawing/2014/main" id="{AA67DB43-4928-B614-9C81-714D39A83674}"/>
              </a:ext>
            </a:extLst>
          </p:cNvPr>
          <p:cNvSpPr/>
          <p:nvPr/>
        </p:nvSpPr>
        <p:spPr>
          <a:xfrm>
            <a:off x="6292317" y="2626165"/>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1</a:t>
            </a:r>
          </a:p>
        </p:txBody>
      </p:sp>
      <p:sp>
        <p:nvSpPr>
          <p:cNvPr id="4" name="Ellipse 3">
            <a:extLst>
              <a:ext uri="{FF2B5EF4-FFF2-40B4-BE49-F238E27FC236}">
                <a16:creationId xmlns:a16="http://schemas.microsoft.com/office/drawing/2014/main" id="{F43E2C74-E2C4-0958-B6AE-7EB924CC5937}"/>
              </a:ext>
            </a:extLst>
          </p:cNvPr>
          <p:cNvSpPr/>
          <p:nvPr/>
        </p:nvSpPr>
        <p:spPr>
          <a:xfrm>
            <a:off x="6406223" y="3181788"/>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2</a:t>
            </a:r>
          </a:p>
        </p:txBody>
      </p:sp>
      <p:sp>
        <p:nvSpPr>
          <p:cNvPr id="13" name="Ellipse 12">
            <a:extLst>
              <a:ext uri="{FF2B5EF4-FFF2-40B4-BE49-F238E27FC236}">
                <a16:creationId xmlns:a16="http://schemas.microsoft.com/office/drawing/2014/main" id="{2A905BF4-4CF5-EC64-4AD2-0D885E1EA7AD}"/>
              </a:ext>
            </a:extLst>
          </p:cNvPr>
          <p:cNvSpPr/>
          <p:nvPr/>
        </p:nvSpPr>
        <p:spPr>
          <a:xfrm>
            <a:off x="5384393" y="2899116"/>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3</a:t>
            </a:r>
          </a:p>
        </p:txBody>
      </p:sp>
      <p:sp>
        <p:nvSpPr>
          <p:cNvPr id="15" name="Ellipse 14">
            <a:extLst>
              <a:ext uri="{FF2B5EF4-FFF2-40B4-BE49-F238E27FC236}">
                <a16:creationId xmlns:a16="http://schemas.microsoft.com/office/drawing/2014/main" id="{EFB7C820-6063-1F99-FC2A-1492C521EED5}"/>
              </a:ext>
            </a:extLst>
          </p:cNvPr>
          <p:cNvSpPr/>
          <p:nvPr/>
        </p:nvSpPr>
        <p:spPr>
          <a:xfrm>
            <a:off x="5241053" y="3621078"/>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5</a:t>
            </a:r>
          </a:p>
        </p:txBody>
      </p:sp>
      <p:sp>
        <p:nvSpPr>
          <p:cNvPr id="16" name="Ellipse 15">
            <a:extLst>
              <a:ext uri="{FF2B5EF4-FFF2-40B4-BE49-F238E27FC236}">
                <a16:creationId xmlns:a16="http://schemas.microsoft.com/office/drawing/2014/main" id="{D9A32609-03F4-66C2-E1A3-970669399B2D}"/>
              </a:ext>
            </a:extLst>
          </p:cNvPr>
          <p:cNvSpPr/>
          <p:nvPr/>
        </p:nvSpPr>
        <p:spPr>
          <a:xfrm>
            <a:off x="5668140" y="3378532"/>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4</a:t>
            </a:r>
          </a:p>
        </p:txBody>
      </p:sp>
      <p:sp>
        <p:nvSpPr>
          <p:cNvPr id="20" name="Ellipse 19">
            <a:extLst>
              <a:ext uri="{FF2B5EF4-FFF2-40B4-BE49-F238E27FC236}">
                <a16:creationId xmlns:a16="http://schemas.microsoft.com/office/drawing/2014/main" id="{A47DC607-4E01-DA91-450C-AE48D548DEA2}"/>
              </a:ext>
            </a:extLst>
          </p:cNvPr>
          <p:cNvSpPr/>
          <p:nvPr/>
        </p:nvSpPr>
        <p:spPr>
          <a:xfrm>
            <a:off x="5440534" y="3852247"/>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6</a:t>
            </a:r>
          </a:p>
        </p:txBody>
      </p:sp>
      <p:sp>
        <p:nvSpPr>
          <p:cNvPr id="24" name="Ellipse 23">
            <a:extLst>
              <a:ext uri="{FF2B5EF4-FFF2-40B4-BE49-F238E27FC236}">
                <a16:creationId xmlns:a16="http://schemas.microsoft.com/office/drawing/2014/main" id="{4EB3B41C-FC82-89C5-F2A8-E2E6C368D00C}"/>
              </a:ext>
            </a:extLst>
          </p:cNvPr>
          <p:cNvSpPr/>
          <p:nvPr/>
        </p:nvSpPr>
        <p:spPr>
          <a:xfrm>
            <a:off x="6008580" y="3906663"/>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7</a:t>
            </a:r>
          </a:p>
        </p:txBody>
      </p:sp>
      <p:sp>
        <p:nvSpPr>
          <p:cNvPr id="28" name="Ellipse 27">
            <a:extLst>
              <a:ext uri="{FF2B5EF4-FFF2-40B4-BE49-F238E27FC236}">
                <a16:creationId xmlns:a16="http://schemas.microsoft.com/office/drawing/2014/main" id="{22B49F34-933F-3295-EAE4-547DE41D6329}"/>
              </a:ext>
            </a:extLst>
          </p:cNvPr>
          <p:cNvSpPr/>
          <p:nvPr/>
        </p:nvSpPr>
        <p:spPr>
          <a:xfrm>
            <a:off x="6358280" y="4052676"/>
            <a:ext cx="131925" cy="108833"/>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t>8</a:t>
            </a:r>
          </a:p>
        </p:txBody>
      </p:sp>
      <p:sp>
        <p:nvSpPr>
          <p:cNvPr id="36" name="Ellipse 35">
            <a:extLst>
              <a:ext uri="{FF2B5EF4-FFF2-40B4-BE49-F238E27FC236}">
                <a16:creationId xmlns:a16="http://schemas.microsoft.com/office/drawing/2014/main" id="{4544AF24-8D56-19FC-47D9-BF0ADC6A4E2A}"/>
              </a:ext>
            </a:extLst>
          </p:cNvPr>
          <p:cNvSpPr/>
          <p:nvPr/>
        </p:nvSpPr>
        <p:spPr>
          <a:xfrm>
            <a:off x="7535866" y="3602046"/>
            <a:ext cx="131925" cy="98787"/>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9</a:t>
            </a:r>
          </a:p>
        </p:txBody>
      </p:sp>
      <p:sp>
        <p:nvSpPr>
          <p:cNvPr id="37" name="Ellipse 36">
            <a:extLst>
              <a:ext uri="{FF2B5EF4-FFF2-40B4-BE49-F238E27FC236}">
                <a16:creationId xmlns:a16="http://schemas.microsoft.com/office/drawing/2014/main" id="{399382B9-740D-C010-C39F-4F905731769A}"/>
              </a:ext>
            </a:extLst>
          </p:cNvPr>
          <p:cNvSpPr/>
          <p:nvPr/>
        </p:nvSpPr>
        <p:spPr>
          <a:xfrm>
            <a:off x="8104354" y="3540205"/>
            <a:ext cx="131925" cy="98787"/>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10</a:t>
            </a:r>
          </a:p>
        </p:txBody>
      </p:sp>
      <p:sp>
        <p:nvSpPr>
          <p:cNvPr id="38" name="Ellipse 37">
            <a:extLst>
              <a:ext uri="{FF2B5EF4-FFF2-40B4-BE49-F238E27FC236}">
                <a16:creationId xmlns:a16="http://schemas.microsoft.com/office/drawing/2014/main" id="{F01927A9-433C-F265-6F25-AB459F741785}"/>
              </a:ext>
            </a:extLst>
          </p:cNvPr>
          <p:cNvSpPr/>
          <p:nvPr/>
        </p:nvSpPr>
        <p:spPr>
          <a:xfrm>
            <a:off x="7972429" y="2252510"/>
            <a:ext cx="131925" cy="98787"/>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11</a:t>
            </a:r>
          </a:p>
        </p:txBody>
      </p:sp>
      <p:sp>
        <p:nvSpPr>
          <p:cNvPr id="42" name="ZoneTexte 41">
            <a:extLst>
              <a:ext uri="{FF2B5EF4-FFF2-40B4-BE49-F238E27FC236}">
                <a16:creationId xmlns:a16="http://schemas.microsoft.com/office/drawing/2014/main" id="{0B8A9C42-8E85-F8EA-02FF-AB1E730D7E52}"/>
              </a:ext>
            </a:extLst>
          </p:cNvPr>
          <p:cNvSpPr txBox="1"/>
          <p:nvPr/>
        </p:nvSpPr>
        <p:spPr>
          <a:xfrm>
            <a:off x="797737" y="752587"/>
            <a:ext cx="2293712" cy="5476564"/>
          </a:xfrm>
          <a:prstGeom prst="rect">
            <a:avLst/>
          </a:prstGeom>
          <a:noFill/>
        </p:spPr>
        <p:txBody>
          <a:bodyPr wrap="square" rtlCol="0">
            <a:spAutoFit/>
          </a:bodyPr>
          <a:lstStyle/>
          <a:p>
            <a:r>
              <a:rPr lang="fr-FR" sz="950" b="1" dirty="0">
                <a:solidFill>
                  <a:srgbClr val="CC00CC"/>
                </a:solidFill>
              </a:rPr>
              <a:t>Centres d’hébergement collectifs (CHC)</a:t>
            </a:r>
          </a:p>
          <a:p>
            <a:pPr marL="171450" indent="-171450">
              <a:buAutoNum type="arabicPeriod"/>
            </a:pPr>
            <a:r>
              <a:rPr lang="fr-FR" sz="950" dirty="0"/>
              <a:t>CHC William-</a:t>
            </a:r>
            <a:r>
              <a:rPr lang="fr-FR" sz="950" dirty="0" err="1"/>
              <a:t>Rappard</a:t>
            </a:r>
            <a:r>
              <a:rPr lang="fr-FR" sz="950" dirty="0"/>
              <a:t> – 34 places</a:t>
            </a:r>
          </a:p>
          <a:p>
            <a:pPr marL="171450" indent="-171450">
              <a:buAutoNum type="arabicPeriod"/>
            </a:pPr>
            <a:r>
              <a:rPr lang="fr-FR" sz="950" dirty="0"/>
              <a:t>CHC Rigot – 370 places</a:t>
            </a:r>
          </a:p>
          <a:p>
            <a:pPr marL="171450" indent="-171450">
              <a:buAutoNum type="arabicPeriod"/>
            </a:pPr>
            <a:r>
              <a:rPr lang="fr-FR" sz="950" dirty="0"/>
              <a:t>CHC Feuillasse – 177 places</a:t>
            </a:r>
          </a:p>
          <a:p>
            <a:pPr marL="171450" indent="-171450">
              <a:buAutoNum type="arabicPeriod"/>
            </a:pPr>
            <a:r>
              <a:rPr lang="fr-FR" sz="950" dirty="0"/>
              <a:t>CHC </a:t>
            </a:r>
            <a:r>
              <a:rPr lang="fr-FR" sz="950" dirty="0" err="1"/>
              <a:t>Tattes</a:t>
            </a:r>
            <a:r>
              <a:rPr lang="fr-FR" sz="950" dirty="0"/>
              <a:t> + </a:t>
            </a:r>
            <a:r>
              <a:rPr lang="fr-FR" sz="950" dirty="0" err="1"/>
              <a:t>Poussy</a:t>
            </a:r>
            <a:r>
              <a:rPr lang="fr-FR" sz="950" dirty="0"/>
              <a:t> – 605 places</a:t>
            </a:r>
          </a:p>
          <a:p>
            <a:pPr marL="171450" indent="-171450">
              <a:buAutoNum type="arabicPeriod"/>
            </a:pPr>
            <a:r>
              <a:rPr lang="fr-FR" sz="950" dirty="0"/>
              <a:t>CHC Bois-de-Bay – 126  places</a:t>
            </a:r>
          </a:p>
          <a:p>
            <a:pPr marL="171450" indent="-171450">
              <a:buAutoNum type="arabicPeriod"/>
            </a:pPr>
            <a:r>
              <a:rPr lang="fr-FR" sz="950" dirty="0"/>
              <a:t>CHC </a:t>
            </a:r>
            <a:r>
              <a:rPr lang="fr-FR" sz="950" dirty="0" err="1"/>
              <a:t>Lagnon</a:t>
            </a:r>
            <a:r>
              <a:rPr lang="fr-FR" sz="950" dirty="0"/>
              <a:t> – 135 places</a:t>
            </a:r>
          </a:p>
          <a:p>
            <a:pPr marL="171450" indent="-171450">
              <a:buAutoNum type="arabicPeriod"/>
            </a:pPr>
            <a:r>
              <a:rPr lang="fr-FR" sz="950" dirty="0"/>
              <a:t>CHC de Lancy – 80 places</a:t>
            </a:r>
          </a:p>
          <a:p>
            <a:pPr marL="171450" indent="-171450">
              <a:buAutoNum type="arabicPeriod"/>
            </a:pPr>
            <a:r>
              <a:rPr lang="fr-FR" sz="950" dirty="0"/>
              <a:t>CHC la </a:t>
            </a:r>
            <a:r>
              <a:rPr lang="fr-FR" sz="950" dirty="0" err="1"/>
              <a:t>Praille</a:t>
            </a:r>
            <a:r>
              <a:rPr lang="fr-FR" sz="950" dirty="0"/>
              <a:t> – 98 places</a:t>
            </a:r>
          </a:p>
          <a:p>
            <a:pPr marL="171450" indent="-171450">
              <a:buAutoNum type="arabicPeriod"/>
            </a:pPr>
            <a:r>
              <a:rPr lang="fr-FR" sz="950" dirty="0"/>
              <a:t>CHC La </a:t>
            </a:r>
            <a:r>
              <a:rPr lang="fr-FR" sz="950" dirty="0" err="1"/>
              <a:t>Seymaz</a:t>
            </a:r>
            <a:r>
              <a:rPr lang="fr-FR" sz="950" dirty="0"/>
              <a:t> – 370 places</a:t>
            </a:r>
          </a:p>
          <a:p>
            <a:pPr marL="171450" indent="-171450">
              <a:buAutoNum type="arabicPeriod"/>
            </a:pPr>
            <a:r>
              <a:rPr lang="fr-FR" sz="950" dirty="0"/>
              <a:t>CHC </a:t>
            </a:r>
            <a:r>
              <a:rPr lang="fr-FR" sz="950" dirty="0" err="1"/>
              <a:t>Presinge</a:t>
            </a:r>
            <a:r>
              <a:rPr lang="fr-FR" sz="950" dirty="0"/>
              <a:t> – 68 places</a:t>
            </a:r>
          </a:p>
          <a:p>
            <a:pPr marL="171450" indent="-171450">
              <a:buAutoNum type="arabicPeriod"/>
            </a:pPr>
            <a:r>
              <a:rPr lang="fr-FR" sz="950" dirty="0"/>
              <a:t>CHC Anières – 255 places</a:t>
            </a:r>
          </a:p>
          <a:p>
            <a:pPr marL="171450" indent="-171450">
              <a:buAutoNum type="arabicPeriod"/>
            </a:pPr>
            <a:r>
              <a:rPr lang="fr-FR" sz="950" dirty="0"/>
              <a:t>CHC </a:t>
            </a:r>
            <a:r>
              <a:rPr lang="fr-FR" sz="950" dirty="0" err="1"/>
              <a:t>Gavard</a:t>
            </a:r>
            <a:r>
              <a:rPr lang="fr-FR" sz="950" dirty="0"/>
              <a:t> – 59 places</a:t>
            </a:r>
          </a:p>
          <a:p>
            <a:pPr marL="171450" indent="-171450">
              <a:buAutoNum type="arabicPeriod"/>
            </a:pPr>
            <a:r>
              <a:rPr lang="fr-FR" sz="950" dirty="0"/>
              <a:t>CHC </a:t>
            </a:r>
            <a:r>
              <a:rPr lang="fr-FR" sz="950" dirty="0" err="1"/>
              <a:t>Loëx</a:t>
            </a:r>
            <a:r>
              <a:rPr lang="fr-FR" sz="950" dirty="0"/>
              <a:t> – 112 places</a:t>
            </a:r>
          </a:p>
          <a:p>
            <a:endParaRPr lang="fr-FR" sz="950" dirty="0"/>
          </a:p>
          <a:p>
            <a:r>
              <a:rPr lang="fr-FR" sz="950" b="1" dirty="0">
                <a:solidFill>
                  <a:srgbClr val="FF6501"/>
                </a:solidFill>
              </a:rPr>
              <a:t>Constructions sanitaires protégés (CSP)</a:t>
            </a:r>
          </a:p>
          <a:p>
            <a:r>
              <a:rPr lang="fr-FR" sz="950" dirty="0"/>
              <a:t>14.  Versoix – 80 places</a:t>
            </a:r>
          </a:p>
          <a:p>
            <a:r>
              <a:rPr lang="fr-FR" sz="950" dirty="0"/>
              <a:t>15.  </a:t>
            </a:r>
            <a:r>
              <a:rPr lang="fr-FR" sz="950" dirty="0" err="1"/>
              <a:t>Annevelle</a:t>
            </a:r>
            <a:r>
              <a:rPr lang="fr-FR" sz="950" dirty="0"/>
              <a:t> – 80 places</a:t>
            </a:r>
          </a:p>
          <a:p>
            <a:pPr marL="171450" indent="-171450">
              <a:buAutoNum type="arabicPeriod" startAt="16"/>
            </a:pPr>
            <a:r>
              <a:rPr lang="fr-FR" sz="950" dirty="0"/>
              <a:t>Balexert – 100 places</a:t>
            </a:r>
          </a:p>
          <a:p>
            <a:endParaRPr lang="fr-FR" sz="950" dirty="0"/>
          </a:p>
          <a:p>
            <a:r>
              <a:rPr lang="fr-FR" sz="950" b="1" dirty="0">
                <a:solidFill>
                  <a:srgbClr val="0070C0"/>
                </a:solidFill>
              </a:rPr>
              <a:t>Plateaux hébergement collectif (PHC)</a:t>
            </a:r>
          </a:p>
          <a:p>
            <a:r>
              <a:rPr lang="fr-FR" sz="950" dirty="0"/>
              <a:t>17.  Cointrin – 234 places</a:t>
            </a:r>
          </a:p>
          <a:p>
            <a:r>
              <a:rPr lang="fr-FR" sz="950" dirty="0"/>
              <a:t>18.  Terrassière – 91 places</a:t>
            </a:r>
          </a:p>
          <a:p>
            <a:r>
              <a:rPr lang="fr-FR" sz="950" dirty="0"/>
              <a:t>19.  Eugène-Lance – 80 places</a:t>
            </a:r>
          </a:p>
          <a:p>
            <a:pPr marL="171450" indent="-171450">
              <a:buAutoNum type="arabicPeriod" startAt="20"/>
            </a:pPr>
            <a:r>
              <a:rPr lang="fr-FR" sz="950" dirty="0"/>
              <a:t>Artisans 24 – 57 places</a:t>
            </a:r>
          </a:p>
          <a:p>
            <a:pPr marL="171450" indent="-171450">
              <a:buAutoNum type="arabicPeriod" startAt="20"/>
            </a:pPr>
            <a:r>
              <a:rPr lang="fr-FR" sz="950" dirty="0"/>
              <a:t>Camille Vidart – 142 places</a:t>
            </a:r>
          </a:p>
          <a:p>
            <a:pPr marL="171450" indent="-171450">
              <a:buAutoNum type="arabicPeriod" startAt="20"/>
            </a:pPr>
            <a:r>
              <a:rPr lang="fr-FR" sz="950" dirty="0" err="1"/>
              <a:t>Modulis</a:t>
            </a:r>
            <a:r>
              <a:rPr lang="fr-FR" sz="950" dirty="0"/>
              <a:t> – 279 places</a:t>
            </a:r>
          </a:p>
          <a:p>
            <a:endParaRPr lang="fr-FR" sz="950" dirty="0"/>
          </a:p>
          <a:p>
            <a:r>
              <a:rPr lang="fr-FR" sz="950" b="1" dirty="0">
                <a:solidFill>
                  <a:srgbClr val="00B050"/>
                </a:solidFill>
              </a:rPr>
              <a:t>Lieux temporaires</a:t>
            </a:r>
          </a:p>
          <a:p>
            <a:r>
              <a:rPr lang="fr-FR" sz="950" dirty="0"/>
              <a:t>23.  </a:t>
            </a:r>
            <a:r>
              <a:rPr lang="fr-FR" sz="950" dirty="0" err="1"/>
              <a:t>Palexpo</a:t>
            </a:r>
            <a:r>
              <a:rPr lang="fr-FR" sz="950" dirty="0"/>
              <a:t> – 840 places</a:t>
            </a:r>
          </a:p>
          <a:p>
            <a:pPr marL="171450" indent="-171450">
              <a:buAutoNum type="arabicPeriod" startAt="24"/>
            </a:pPr>
            <a:r>
              <a:rPr lang="fr-FR" sz="950" dirty="0"/>
              <a:t>Dortoir Les Charmettes – 30 places</a:t>
            </a:r>
          </a:p>
          <a:p>
            <a:pPr marL="171450" indent="-171450">
              <a:buAutoNum type="arabicPeriod" startAt="24"/>
            </a:pPr>
            <a:endParaRPr lang="fr-FR" sz="950" dirty="0"/>
          </a:p>
          <a:p>
            <a:r>
              <a:rPr lang="fr-FR" sz="950" b="1" dirty="0"/>
              <a:t>Hébergements Aide sociale/Aide aux migrants</a:t>
            </a:r>
          </a:p>
          <a:p>
            <a:r>
              <a:rPr lang="fr-FR" sz="950" dirty="0"/>
              <a:t>25.    Berges du Rhône – 74 places</a:t>
            </a:r>
          </a:p>
          <a:p>
            <a:r>
              <a:rPr lang="fr-FR" sz="950" dirty="0"/>
              <a:t>26.    Alto – 153 places</a:t>
            </a:r>
          </a:p>
          <a:p>
            <a:endParaRPr lang="fr-CH" sz="788" dirty="0"/>
          </a:p>
        </p:txBody>
      </p:sp>
      <p:sp>
        <p:nvSpPr>
          <p:cNvPr id="44" name="Ellipse 43">
            <a:extLst>
              <a:ext uri="{FF2B5EF4-FFF2-40B4-BE49-F238E27FC236}">
                <a16:creationId xmlns:a16="http://schemas.microsoft.com/office/drawing/2014/main" id="{5FFBF505-959C-C134-1C82-9B56B6841A22}"/>
              </a:ext>
            </a:extLst>
          </p:cNvPr>
          <p:cNvSpPr/>
          <p:nvPr/>
        </p:nvSpPr>
        <p:spPr>
          <a:xfrm>
            <a:off x="5440534" y="4057980"/>
            <a:ext cx="131925" cy="98787"/>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13</a:t>
            </a:r>
          </a:p>
        </p:txBody>
      </p:sp>
      <p:sp>
        <p:nvSpPr>
          <p:cNvPr id="45" name="Ellipse 44">
            <a:extLst>
              <a:ext uri="{FF2B5EF4-FFF2-40B4-BE49-F238E27FC236}">
                <a16:creationId xmlns:a16="http://schemas.microsoft.com/office/drawing/2014/main" id="{2F2A819A-2DC2-BEC1-0726-6BB4342C0F0B}"/>
              </a:ext>
            </a:extLst>
          </p:cNvPr>
          <p:cNvSpPr/>
          <p:nvPr/>
        </p:nvSpPr>
        <p:spPr>
          <a:xfrm>
            <a:off x="6538542" y="4113803"/>
            <a:ext cx="131925" cy="98787"/>
          </a:xfrm>
          <a:prstGeom prst="ellipse">
            <a:avLst/>
          </a:prstGeom>
          <a:solidFill>
            <a:srgbClr val="C773D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12</a:t>
            </a:r>
          </a:p>
        </p:txBody>
      </p:sp>
      <p:sp>
        <p:nvSpPr>
          <p:cNvPr id="47" name="Ellipse 46">
            <a:extLst>
              <a:ext uri="{FF2B5EF4-FFF2-40B4-BE49-F238E27FC236}">
                <a16:creationId xmlns:a16="http://schemas.microsoft.com/office/drawing/2014/main" id="{EF4EE76A-AB65-F3EE-DE1E-907A11FCCA2C}"/>
              </a:ext>
            </a:extLst>
          </p:cNvPr>
          <p:cNvSpPr/>
          <p:nvPr/>
        </p:nvSpPr>
        <p:spPr>
          <a:xfrm>
            <a:off x="6655594" y="1767135"/>
            <a:ext cx="131925" cy="98787"/>
          </a:xfrm>
          <a:prstGeom prst="ellipse">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14</a:t>
            </a:r>
          </a:p>
        </p:txBody>
      </p:sp>
      <p:sp>
        <p:nvSpPr>
          <p:cNvPr id="48" name="Ellipse 47">
            <a:extLst>
              <a:ext uri="{FF2B5EF4-FFF2-40B4-BE49-F238E27FC236}">
                <a16:creationId xmlns:a16="http://schemas.microsoft.com/office/drawing/2014/main" id="{D0EF70F5-1D92-CD9B-CE61-CCA5A2FDECAB}"/>
              </a:ext>
            </a:extLst>
          </p:cNvPr>
          <p:cNvSpPr/>
          <p:nvPr/>
        </p:nvSpPr>
        <p:spPr>
          <a:xfrm>
            <a:off x="6125568" y="4233835"/>
            <a:ext cx="131925" cy="98787"/>
          </a:xfrm>
          <a:prstGeom prst="ellipse">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15</a:t>
            </a:r>
          </a:p>
        </p:txBody>
      </p:sp>
      <p:sp>
        <p:nvSpPr>
          <p:cNvPr id="49" name="Ellipse 48">
            <a:extLst>
              <a:ext uri="{FF2B5EF4-FFF2-40B4-BE49-F238E27FC236}">
                <a16:creationId xmlns:a16="http://schemas.microsoft.com/office/drawing/2014/main" id="{319153E4-3A7E-AF09-7A09-C61AD791AD1F}"/>
              </a:ext>
            </a:extLst>
          </p:cNvPr>
          <p:cNvSpPr/>
          <p:nvPr/>
        </p:nvSpPr>
        <p:spPr>
          <a:xfrm>
            <a:off x="5843934" y="3612782"/>
            <a:ext cx="131925" cy="98787"/>
          </a:xfrm>
          <a:prstGeom prst="ellipse">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16</a:t>
            </a:r>
          </a:p>
        </p:txBody>
      </p:sp>
      <p:sp>
        <p:nvSpPr>
          <p:cNvPr id="50" name="Ellipse 49">
            <a:extLst>
              <a:ext uri="{FF2B5EF4-FFF2-40B4-BE49-F238E27FC236}">
                <a16:creationId xmlns:a16="http://schemas.microsoft.com/office/drawing/2014/main" id="{00FD5933-6C95-D3D7-83B2-2FC48BEB38C8}"/>
              </a:ext>
            </a:extLst>
          </p:cNvPr>
          <p:cNvSpPr/>
          <p:nvPr/>
        </p:nvSpPr>
        <p:spPr>
          <a:xfrm>
            <a:off x="6185000" y="2820958"/>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17</a:t>
            </a:r>
          </a:p>
        </p:txBody>
      </p:sp>
      <p:sp>
        <p:nvSpPr>
          <p:cNvPr id="51" name="Ellipse 50">
            <a:extLst>
              <a:ext uri="{FF2B5EF4-FFF2-40B4-BE49-F238E27FC236}">
                <a16:creationId xmlns:a16="http://schemas.microsoft.com/office/drawing/2014/main" id="{1FD43A47-CDF4-4775-FF67-0A611BC22598}"/>
              </a:ext>
            </a:extLst>
          </p:cNvPr>
          <p:cNvSpPr/>
          <p:nvPr/>
        </p:nvSpPr>
        <p:spPr>
          <a:xfrm>
            <a:off x="6750647" y="3662176"/>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18</a:t>
            </a:r>
          </a:p>
        </p:txBody>
      </p:sp>
      <p:sp>
        <p:nvSpPr>
          <p:cNvPr id="52" name="Ellipse 51">
            <a:extLst>
              <a:ext uri="{FF2B5EF4-FFF2-40B4-BE49-F238E27FC236}">
                <a16:creationId xmlns:a16="http://schemas.microsoft.com/office/drawing/2014/main" id="{D78E8B8E-EBDC-FDF2-4844-F00C00BA145B}"/>
              </a:ext>
            </a:extLst>
          </p:cNvPr>
          <p:cNvSpPr/>
          <p:nvPr/>
        </p:nvSpPr>
        <p:spPr>
          <a:xfrm>
            <a:off x="6125568" y="3952646"/>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19</a:t>
            </a:r>
          </a:p>
        </p:txBody>
      </p:sp>
      <p:sp>
        <p:nvSpPr>
          <p:cNvPr id="53" name="Ellipse 52">
            <a:extLst>
              <a:ext uri="{FF2B5EF4-FFF2-40B4-BE49-F238E27FC236}">
                <a16:creationId xmlns:a16="http://schemas.microsoft.com/office/drawing/2014/main" id="{EE5D77DE-BB6A-D427-7DC7-13F80A6D45AE}"/>
              </a:ext>
            </a:extLst>
          </p:cNvPr>
          <p:cNvSpPr/>
          <p:nvPr/>
        </p:nvSpPr>
        <p:spPr>
          <a:xfrm>
            <a:off x="5668140" y="2867318"/>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20</a:t>
            </a:r>
          </a:p>
        </p:txBody>
      </p:sp>
      <p:sp>
        <p:nvSpPr>
          <p:cNvPr id="54" name="Ellipse 53">
            <a:extLst>
              <a:ext uri="{FF2B5EF4-FFF2-40B4-BE49-F238E27FC236}">
                <a16:creationId xmlns:a16="http://schemas.microsoft.com/office/drawing/2014/main" id="{CE6163E5-C792-8D48-CF53-181172D07F5C}"/>
              </a:ext>
            </a:extLst>
          </p:cNvPr>
          <p:cNvSpPr/>
          <p:nvPr/>
        </p:nvSpPr>
        <p:spPr>
          <a:xfrm>
            <a:off x="6684684" y="3835754"/>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21</a:t>
            </a:r>
          </a:p>
        </p:txBody>
      </p:sp>
      <p:sp>
        <p:nvSpPr>
          <p:cNvPr id="55" name="Ellipse 54">
            <a:extLst>
              <a:ext uri="{FF2B5EF4-FFF2-40B4-BE49-F238E27FC236}">
                <a16:creationId xmlns:a16="http://schemas.microsoft.com/office/drawing/2014/main" id="{E1C27190-EEE3-720D-1CFB-B0F41FD954D8}"/>
              </a:ext>
            </a:extLst>
          </p:cNvPr>
          <p:cNvSpPr/>
          <p:nvPr/>
        </p:nvSpPr>
        <p:spPr>
          <a:xfrm>
            <a:off x="6022363" y="2849723"/>
            <a:ext cx="131925" cy="987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23</a:t>
            </a:r>
          </a:p>
        </p:txBody>
      </p:sp>
      <p:sp>
        <p:nvSpPr>
          <p:cNvPr id="57" name="Ellipse 56">
            <a:extLst>
              <a:ext uri="{FF2B5EF4-FFF2-40B4-BE49-F238E27FC236}">
                <a16:creationId xmlns:a16="http://schemas.microsoft.com/office/drawing/2014/main" id="{9BAD0FA0-7759-8177-B659-F1A1B9B74BAA}"/>
              </a:ext>
            </a:extLst>
          </p:cNvPr>
          <p:cNvSpPr/>
          <p:nvPr/>
        </p:nvSpPr>
        <p:spPr>
          <a:xfrm>
            <a:off x="6486572" y="4033270"/>
            <a:ext cx="131925" cy="987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24</a:t>
            </a:r>
          </a:p>
        </p:txBody>
      </p:sp>
      <p:sp>
        <p:nvSpPr>
          <p:cNvPr id="58" name="Ellipse 57">
            <a:extLst>
              <a:ext uri="{FF2B5EF4-FFF2-40B4-BE49-F238E27FC236}">
                <a16:creationId xmlns:a16="http://schemas.microsoft.com/office/drawing/2014/main" id="{3CAD5324-BB71-DBAC-F695-097ED790D4A0}"/>
              </a:ext>
            </a:extLst>
          </p:cNvPr>
          <p:cNvSpPr/>
          <p:nvPr/>
        </p:nvSpPr>
        <p:spPr>
          <a:xfrm>
            <a:off x="6502527" y="3841284"/>
            <a:ext cx="131925" cy="987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25</a:t>
            </a:r>
          </a:p>
        </p:txBody>
      </p:sp>
      <p:sp>
        <p:nvSpPr>
          <p:cNvPr id="59" name="Ellipse 58">
            <a:extLst>
              <a:ext uri="{FF2B5EF4-FFF2-40B4-BE49-F238E27FC236}">
                <a16:creationId xmlns:a16="http://schemas.microsoft.com/office/drawing/2014/main" id="{D8F71B44-9B72-6A0B-6C74-3A8B0530D501}"/>
              </a:ext>
            </a:extLst>
          </p:cNvPr>
          <p:cNvSpPr/>
          <p:nvPr/>
        </p:nvSpPr>
        <p:spPr>
          <a:xfrm>
            <a:off x="6521366" y="3631196"/>
            <a:ext cx="131925" cy="987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27</a:t>
            </a:r>
          </a:p>
        </p:txBody>
      </p:sp>
      <p:sp>
        <p:nvSpPr>
          <p:cNvPr id="2" name="Ellipse 1">
            <a:extLst>
              <a:ext uri="{FF2B5EF4-FFF2-40B4-BE49-F238E27FC236}">
                <a16:creationId xmlns:a16="http://schemas.microsoft.com/office/drawing/2014/main" id="{40CA0FFD-3A57-C846-981D-7A5185B5962B}"/>
              </a:ext>
            </a:extLst>
          </p:cNvPr>
          <p:cNvSpPr/>
          <p:nvPr/>
        </p:nvSpPr>
        <p:spPr>
          <a:xfrm>
            <a:off x="6816609" y="1767135"/>
            <a:ext cx="131925" cy="987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22</a:t>
            </a:r>
          </a:p>
        </p:txBody>
      </p:sp>
      <p:sp>
        <p:nvSpPr>
          <p:cNvPr id="3" name="ZoneTexte 2">
            <a:extLst>
              <a:ext uri="{FF2B5EF4-FFF2-40B4-BE49-F238E27FC236}">
                <a16:creationId xmlns:a16="http://schemas.microsoft.com/office/drawing/2014/main" id="{CEE99623-F2F7-6257-AF3C-148D47CC3001}"/>
              </a:ext>
            </a:extLst>
          </p:cNvPr>
          <p:cNvSpPr txBox="1"/>
          <p:nvPr/>
        </p:nvSpPr>
        <p:spPr>
          <a:xfrm>
            <a:off x="3352637" y="747759"/>
            <a:ext cx="2126150" cy="1192891"/>
          </a:xfrm>
          <a:prstGeom prst="rect">
            <a:avLst/>
          </a:prstGeom>
          <a:noFill/>
        </p:spPr>
        <p:txBody>
          <a:bodyPr wrap="square" rtlCol="0">
            <a:spAutoFit/>
          </a:bodyPr>
          <a:lstStyle/>
          <a:p>
            <a:r>
              <a:rPr lang="fr-FR" sz="950" b="1" dirty="0">
                <a:solidFill>
                  <a:srgbClr val="C00000"/>
                </a:solidFill>
              </a:rPr>
              <a:t>Hébergements RMNA</a:t>
            </a:r>
          </a:p>
          <a:p>
            <a:pPr marL="171450" indent="-171450">
              <a:buAutoNum type="arabicPeriod" startAt="27"/>
            </a:pPr>
            <a:r>
              <a:rPr lang="fr-FR" sz="950" dirty="0"/>
              <a:t>Résidence Saint-James – 97 places</a:t>
            </a:r>
          </a:p>
          <a:p>
            <a:pPr marL="171450" indent="-171450">
              <a:buAutoNum type="arabicPeriod" startAt="27"/>
            </a:pPr>
            <a:r>
              <a:rPr lang="fr-FR" sz="950" dirty="0" err="1"/>
              <a:t>Casaï</a:t>
            </a:r>
            <a:r>
              <a:rPr lang="fr-FR" sz="950" dirty="0"/>
              <a:t> 86 – 68 places</a:t>
            </a:r>
          </a:p>
          <a:p>
            <a:pPr marL="171450" indent="-171450">
              <a:buAutoNum type="arabicPeriod" startAt="27"/>
            </a:pPr>
            <a:r>
              <a:rPr lang="fr-FR" sz="950" dirty="0" err="1"/>
              <a:t>Ecogia</a:t>
            </a:r>
            <a:r>
              <a:rPr lang="fr-FR" sz="950" dirty="0"/>
              <a:t> – 43 places</a:t>
            </a:r>
          </a:p>
          <a:p>
            <a:pPr marL="171450" indent="-171450">
              <a:buAutoNum type="arabicPeriod" startAt="27"/>
            </a:pPr>
            <a:endParaRPr lang="fr-FR" sz="788" dirty="0"/>
          </a:p>
          <a:p>
            <a:endParaRPr lang="fr-FR" sz="788" dirty="0"/>
          </a:p>
          <a:p>
            <a:endParaRPr lang="fr-FR" sz="788" dirty="0"/>
          </a:p>
          <a:p>
            <a:endParaRPr lang="fr-CH" sz="788" dirty="0"/>
          </a:p>
        </p:txBody>
      </p:sp>
      <p:sp>
        <p:nvSpPr>
          <p:cNvPr id="12" name="Ellipse 11">
            <a:extLst>
              <a:ext uri="{FF2B5EF4-FFF2-40B4-BE49-F238E27FC236}">
                <a16:creationId xmlns:a16="http://schemas.microsoft.com/office/drawing/2014/main" id="{2E26C4B6-D4CD-86FD-C196-8E8946A4FB40}"/>
              </a:ext>
            </a:extLst>
          </p:cNvPr>
          <p:cNvSpPr/>
          <p:nvPr/>
        </p:nvSpPr>
        <p:spPr>
          <a:xfrm>
            <a:off x="6107738" y="4425371"/>
            <a:ext cx="131925" cy="987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26</a:t>
            </a:r>
          </a:p>
        </p:txBody>
      </p:sp>
      <p:sp>
        <p:nvSpPr>
          <p:cNvPr id="14" name="Ellipse 13">
            <a:extLst>
              <a:ext uri="{FF2B5EF4-FFF2-40B4-BE49-F238E27FC236}">
                <a16:creationId xmlns:a16="http://schemas.microsoft.com/office/drawing/2014/main" id="{91C24BBF-4987-CF26-133C-FF4BCD285BC2}"/>
              </a:ext>
            </a:extLst>
          </p:cNvPr>
          <p:cNvSpPr/>
          <p:nvPr/>
        </p:nvSpPr>
        <p:spPr>
          <a:xfrm>
            <a:off x="5777972" y="3085374"/>
            <a:ext cx="131925" cy="987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28</a:t>
            </a:r>
          </a:p>
        </p:txBody>
      </p:sp>
      <p:sp>
        <p:nvSpPr>
          <p:cNvPr id="18" name="Ellipse 17">
            <a:extLst>
              <a:ext uri="{FF2B5EF4-FFF2-40B4-BE49-F238E27FC236}">
                <a16:creationId xmlns:a16="http://schemas.microsoft.com/office/drawing/2014/main" id="{D727D946-75CE-CCDD-463C-4646C7B05C8B}"/>
              </a:ext>
            </a:extLst>
          </p:cNvPr>
          <p:cNvSpPr/>
          <p:nvPr/>
        </p:nvSpPr>
        <p:spPr>
          <a:xfrm>
            <a:off x="6491216" y="1865922"/>
            <a:ext cx="131925" cy="987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600" dirty="0"/>
              <a:t>29</a:t>
            </a:r>
          </a:p>
        </p:txBody>
      </p:sp>
      <p:sp>
        <p:nvSpPr>
          <p:cNvPr id="6" name="ZoneTexte 5">
            <a:extLst>
              <a:ext uri="{FF2B5EF4-FFF2-40B4-BE49-F238E27FC236}">
                <a16:creationId xmlns:a16="http://schemas.microsoft.com/office/drawing/2014/main" id="{8ED313AB-3895-8A56-0EE3-96DCBB583420}"/>
              </a:ext>
            </a:extLst>
          </p:cNvPr>
          <p:cNvSpPr txBox="1"/>
          <p:nvPr/>
        </p:nvSpPr>
        <p:spPr>
          <a:xfrm>
            <a:off x="1036681" y="215838"/>
            <a:ext cx="7405355" cy="430887"/>
          </a:xfrm>
          <a:prstGeom prst="rect">
            <a:avLst/>
          </a:prstGeom>
          <a:noFill/>
        </p:spPr>
        <p:txBody>
          <a:bodyPr wrap="square">
            <a:spAutoFit/>
          </a:bodyPr>
          <a:lstStyle/>
          <a:p>
            <a:r>
              <a:rPr lang="fr-FR" sz="2200" b="1" dirty="0">
                <a:solidFill>
                  <a:srgbClr val="FF6600"/>
                </a:solidFill>
              </a:rPr>
              <a:t>Répartition des centres d’hébergement par commune</a:t>
            </a:r>
          </a:p>
        </p:txBody>
      </p:sp>
      <p:pic>
        <p:nvPicPr>
          <p:cNvPr id="7" name="Image 6" descr="logo_Hg_2017.gif">
            <a:extLst>
              <a:ext uri="{FF2B5EF4-FFF2-40B4-BE49-F238E27FC236}">
                <a16:creationId xmlns:a16="http://schemas.microsoft.com/office/drawing/2014/main" id="{E5139C59-63C8-3DED-57E9-F964C6C35D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530" t="23040" r="65723" b="18637"/>
          <a:stretch/>
        </p:blipFill>
        <p:spPr>
          <a:xfrm>
            <a:off x="444384" y="6169168"/>
            <a:ext cx="668628" cy="436205"/>
          </a:xfrm>
          <a:prstGeom prst="rect">
            <a:avLst/>
          </a:prstGeom>
        </p:spPr>
      </p:pic>
      <p:sp>
        <p:nvSpPr>
          <p:cNvPr id="9" name="ZoneTexte 8">
            <a:extLst>
              <a:ext uri="{FF2B5EF4-FFF2-40B4-BE49-F238E27FC236}">
                <a16:creationId xmlns:a16="http://schemas.microsoft.com/office/drawing/2014/main" id="{819F3413-91B9-B08A-DD2C-E80876EB7B87}"/>
              </a:ext>
            </a:extLst>
          </p:cNvPr>
          <p:cNvSpPr txBox="1"/>
          <p:nvPr/>
        </p:nvSpPr>
        <p:spPr>
          <a:xfrm>
            <a:off x="1113012" y="6211902"/>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4201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391244" y="6367305"/>
            <a:ext cx="785050" cy="436205"/>
            <a:chOff x="444384" y="6275388"/>
            <a:chExt cx="785050" cy="436205"/>
          </a:xfrm>
        </p:grpSpPr>
        <p:pic>
          <p:nvPicPr>
            <p:cNvPr id="12" name="Image 11"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44384" y="6275388"/>
              <a:ext cx="668628" cy="436205"/>
            </a:xfrm>
            <a:prstGeom prst="rect">
              <a:avLst/>
            </a:prstGeom>
          </p:spPr>
        </p:pic>
        <p:sp>
          <p:nvSpPr>
            <p:cNvPr id="13" name="ZoneTexte 12"/>
            <p:cNvSpPr txBox="1"/>
            <p:nvPr/>
          </p:nvSpPr>
          <p:spPr>
            <a:xfrm>
              <a:off x="1137036" y="6356350"/>
              <a:ext cx="92398" cy="246221"/>
            </a:xfrm>
            <a:prstGeom prst="rect">
              <a:avLst/>
            </a:prstGeom>
            <a:noFill/>
          </p:spPr>
          <p:txBody>
            <a:bodyPr wrap="none" lIns="0" rtlCol="0">
              <a:spAutoFit/>
            </a:bodyPr>
            <a:lstStyle/>
            <a:p>
              <a:endParaRPr lang="fr-FR" sz="1000" dirty="0">
                <a:solidFill>
                  <a:srgbClr val="7F7F7F"/>
                </a:solidFill>
                <a:cs typeface="Calibri"/>
              </a:endParaRPr>
            </a:p>
          </p:txBody>
        </p:sp>
      </p:grpSp>
      <p:sp>
        <p:nvSpPr>
          <p:cNvPr id="11" name="ZoneTexte 10"/>
          <p:cNvSpPr txBox="1"/>
          <p:nvPr/>
        </p:nvSpPr>
        <p:spPr>
          <a:xfrm>
            <a:off x="1011816" y="221486"/>
            <a:ext cx="740251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Présentation du centre </a:t>
            </a:r>
            <a:r>
              <a:rPr lang="fr-FR" sz="3000" b="1" dirty="0" err="1">
                <a:solidFill>
                  <a:srgbClr val="FF6600"/>
                </a:solidFill>
                <a:cs typeface="Calibri"/>
              </a:rPr>
              <a:t>Ecogia</a:t>
            </a:r>
            <a:endParaRPr lang="fr-FR" sz="3000" b="1" dirty="0">
              <a:solidFill>
                <a:srgbClr val="FF6600"/>
              </a:solidFill>
              <a:cs typeface="Calibri"/>
            </a:endParaRPr>
          </a:p>
        </p:txBody>
      </p:sp>
      <p:sp>
        <p:nvSpPr>
          <p:cNvPr id="15" name="Espace réservé du numéro de diapositive 3"/>
          <p:cNvSpPr>
            <a:spLocks noGrp="1"/>
          </p:cNvSpPr>
          <p:nvPr>
            <p:ph type="sldNum" sz="quarter" idx="12"/>
          </p:nvPr>
        </p:nvSpPr>
        <p:spPr>
          <a:xfrm>
            <a:off x="6553200" y="6356350"/>
            <a:ext cx="2133600" cy="365125"/>
          </a:xfrm>
        </p:spPr>
        <p:txBody>
          <a:bodyPr/>
          <a:lstStyle/>
          <a:p>
            <a:fld id="{9F434370-E701-D745-83D4-F329128840A1}" type="slidenum">
              <a:rPr lang="fr-FR" smtClean="0"/>
              <a:pPr/>
              <a:t>6</a:t>
            </a:fld>
            <a:endParaRPr lang="fr-FR" dirty="0"/>
          </a:p>
        </p:txBody>
      </p:sp>
      <p:sp>
        <p:nvSpPr>
          <p:cNvPr id="5" name="ZoneTexte 4">
            <a:extLst>
              <a:ext uri="{FF2B5EF4-FFF2-40B4-BE49-F238E27FC236}">
                <a16:creationId xmlns:a16="http://schemas.microsoft.com/office/drawing/2014/main" id="{DAA5F194-0534-422D-33FD-E499188849AF}"/>
              </a:ext>
            </a:extLst>
          </p:cNvPr>
          <p:cNvSpPr txBox="1"/>
          <p:nvPr/>
        </p:nvSpPr>
        <p:spPr>
          <a:xfrm>
            <a:off x="1234300" y="6475254"/>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pic>
        <p:nvPicPr>
          <p:cNvPr id="3" name="Image 2">
            <a:extLst>
              <a:ext uri="{FF2B5EF4-FFF2-40B4-BE49-F238E27FC236}">
                <a16:creationId xmlns:a16="http://schemas.microsoft.com/office/drawing/2014/main" id="{32E9BE7F-2D6F-358C-2931-89F15B8D4BC9}"/>
              </a:ext>
            </a:extLst>
          </p:cNvPr>
          <p:cNvPicPr>
            <a:picLocks noChangeAspect="1"/>
          </p:cNvPicPr>
          <p:nvPr/>
        </p:nvPicPr>
        <p:blipFill>
          <a:blip r:embed="rId4"/>
          <a:stretch>
            <a:fillRect/>
          </a:stretch>
        </p:blipFill>
        <p:spPr>
          <a:xfrm>
            <a:off x="972112" y="1529413"/>
            <a:ext cx="7622290" cy="3596768"/>
          </a:xfrm>
          <a:prstGeom prst="rect">
            <a:avLst/>
          </a:prstGeom>
        </p:spPr>
      </p:pic>
    </p:spTree>
    <p:extLst>
      <p:ext uri="{BB962C8B-B14F-4D97-AF65-F5344CB8AC3E}">
        <p14:creationId xmlns:p14="http://schemas.microsoft.com/office/powerpoint/2010/main" val="95772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AA55617-7290-6267-8CB3-9A9A1C80105A}"/>
              </a:ext>
            </a:extLst>
          </p:cNvPr>
          <p:cNvSpPr>
            <a:spLocks noGrp="1"/>
          </p:cNvSpPr>
          <p:nvPr>
            <p:ph type="sldNum" sz="quarter" idx="12"/>
          </p:nvPr>
        </p:nvSpPr>
        <p:spPr/>
        <p:txBody>
          <a:bodyPr/>
          <a:lstStyle/>
          <a:p>
            <a:fld id="{9F434370-E701-D745-83D4-F329128840A1}" type="slidenum">
              <a:rPr lang="fr-FR" smtClean="0"/>
              <a:pPr/>
              <a:t>7</a:t>
            </a:fld>
            <a:endParaRPr lang="fr-FR" dirty="0"/>
          </a:p>
        </p:txBody>
      </p:sp>
      <p:pic>
        <p:nvPicPr>
          <p:cNvPr id="1026" name="Picture 2" descr="Hébergement - Ecogia - Centre de formation du CICR">
            <a:extLst>
              <a:ext uri="{FF2B5EF4-FFF2-40B4-BE49-F238E27FC236}">
                <a16:creationId xmlns:a16="http://schemas.microsoft.com/office/drawing/2014/main" id="{754D4AA4-92EA-B223-574D-8293D0779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7" y="2330031"/>
            <a:ext cx="4032550" cy="288039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7E2D2A4-AB53-3A60-D2F5-9E98531297D7}"/>
              </a:ext>
            </a:extLst>
          </p:cNvPr>
          <p:cNvSpPr txBox="1"/>
          <p:nvPr/>
        </p:nvSpPr>
        <p:spPr>
          <a:xfrm>
            <a:off x="1011816" y="264530"/>
            <a:ext cx="7300912"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Présentation du centre </a:t>
            </a:r>
            <a:r>
              <a:rPr lang="fr-FR" sz="3000" b="1" dirty="0" err="1">
                <a:solidFill>
                  <a:srgbClr val="FF6600"/>
                </a:solidFill>
                <a:cs typeface="Calibri"/>
              </a:rPr>
              <a:t>Ecogia</a:t>
            </a:r>
            <a:r>
              <a:rPr lang="fr-FR" sz="3000" b="1" dirty="0">
                <a:solidFill>
                  <a:srgbClr val="FF6600"/>
                </a:solidFill>
                <a:cs typeface="Calibri"/>
              </a:rPr>
              <a:t> </a:t>
            </a:r>
            <a:endParaRPr lang="fr-FR" sz="3000" dirty="0">
              <a:solidFill>
                <a:srgbClr val="FF0000"/>
              </a:solidFill>
              <a:cs typeface="Calibri"/>
            </a:endParaRPr>
          </a:p>
        </p:txBody>
      </p:sp>
      <p:pic>
        <p:nvPicPr>
          <p:cNvPr id="5" name="Image 4" descr="logo_Hg_2017.gif">
            <a:extLst>
              <a:ext uri="{FF2B5EF4-FFF2-40B4-BE49-F238E27FC236}">
                <a16:creationId xmlns:a16="http://schemas.microsoft.com/office/drawing/2014/main" id="{D386C3E4-2AA4-1076-8813-6333C65394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530" t="23040" r="65723" b="18637"/>
          <a:stretch/>
        </p:blipFill>
        <p:spPr>
          <a:xfrm>
            <a:off x="444384" y="6122988"/>
            <a:ext cx="668628" cy="436205"/>
          </a:xfrm>
          <a:prstGeom prst="rect">
            <a:avLst/>
          </a:prstGeom>
        </p:spPr>
      </p:pic>
      <p:sp>
        <p:nvSpPr>
          <p:cNvPr id="6" name="ZoneTexte 5">
            <a:extLst>
              <a:ext uri="{FF2B5EF4-FFF2-40B4-BE49-F238E27FC236}">
                <a16:creationId xmlns:a16="http://schemas.microsoft.com/office/drawing/2014/main" id="{881A0355-4A5F-4075-BC57-297C905AB6AC}"/>
              </a:ext>
            </a:extLst>
          </p:cNvPr>
          <p:cNvSpPr txBox="1"/>
          <p:nvPr/>
        </p:nvSpPr>
        <p:spPr>
          <a:xfrm>
            <a:off x="1234300" y="6212293"/>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pic>
        <p:nvPicPr>
          <p:cNvPr id="2" name="Image 1">
            <a:extLst>
              <a:ext uri="{FF2B5EF4-FFF2-40B4-BE49-F238E27FC236}">
                <a16:creationId xmlns:a16="http://schemas.microsoft.com/office/drawing/2014/main" id="{CCAF5218-6180-3472-391E-A95D027F6340}"/>
              </a:ext>
            </a:extLst>
          </p:cNvPr>
          <p:cNvPicPr>
            <a:picLocks noChangeAspect="1"/>
          </p:cNvPicPr>
          <p:nvPr/>
        </p:nvPicPr>
        <p:blipFill>
          <a:blip r:embed="rId4"/>
          <a:stretch>
            <a:fillRect/>
          </a:stretch>
        </p:blipFill>
        <p:spPr>
          <a:xfrm>
            <a:off x="4960204" y="1502439"/>
            <a:ext cx="3943651" cy="2624863"/>
          </a:xfrm>
          <a:prstGeom prst="rect">
            <a:avLst/>
          </a:prstGeom>
        </p:spPr>
      </p:pic>
    </p:spTree>
    <p:extLst>
      <p:ext uri="{BB962C8B-B14F-4D97-AF65-F5344CB8AC3E}">
        <p14:creationId xmlns:p14="http://schemas.microsoft.com/office/powerpoint/2010/main" val="295112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6C8E6130-D8CB-889D-6CAC-22CD77FF2F72}"/>
              </a:ext>
            </a:extLst>
          </p:cNvPr>
          <p:cNvGrpSpPr/>
          <p:nvPr/>
        </p:nvGrpSpPr>
        <p:grpSpPr>
          <a:xfrm>
            <a:off x="391244" y="6367305"/>
            <a:ext cx="785050" cy="436205"/>
            <a:chOff x="444384" y="6275388"/>
            <a:chExt cx="785050" cy="436205"/>
          </a:xfrm>
        </p:grpSpPr>
        <p:pic>
          <p:nvPicPr>
            <p:cNvPr id="6" name="Image 5" descr="logo_Hg_2017.gif">
              <a:extLst>
                <a:ext uri="{FF2B5EF4-FFF2-40B4-BE49-F238E27FC236}">
                  <a16:creationId xmlns:a16="http://schemas.microsoft.com/office/drawing/2014/main" id="{0A4F837F-094E-AED7-7081-18D13932A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44384" y="6275388"/>
              <a:ext cx="668628" cy="436205"/>
            </a:xfrm>
            <a:prstGeom prst="rect">
              <a:avLst/>
            </a:prstGeom>
          </p:spPr>
        </p:pic>
        <p:sp>
          <p:nvSpPr>
            <p:cNvPr id="8" name="ZoneTexte 7">
              <a:extLst>
                <a:ext uri="{FF2B5EF4-FFF2-40B4-BE49-F238E27FC236}">
                  <a16:creationId xmlns:a16="http://schemas.microsoft.com/office/drawing/2014/main" id="{41287BAE-C0DD-9FA3-B0D1-3FC2B268FEA9}"/>
                </a:ext>
              </a:extLst>
            </p:cNvPr>
            <p:cNvSpPr txBox="1"/>
            <p:nvPr/>
          </p:nvSpPr>
          <p:spPr>
            <a:xfrm>
              <a:off x="1137036" y="6356350"/>
              <a:ext cx="92398" cy="246221"/>
            </a:xfrm>
            <a:prstGeom prst="rect">
              <a:avLst/>
            </a:prstGeom>
            <a:noFill/>
          </p:spPr>
          <p:txBody>
            <a:bodyPr wrap="none" lIns="0" rtlCol="0">
              <a:spAutoFit/>
            </a:bodyPr>
            <a:lstStyle/>
            <a:p>
              <a:endParaRPr lang="fr-FR" sz="1000" dirty="0">
                <a:solidFill>
                  <a:srgbClr val="7F7F7F"/>
                </a:solidFill>
                <a:cs typeface="Calibri"/>
              </a:endParaRPr>
            </a:p>
          </p:txBody>
        </p:sp>
      </p:grpSp>
      <p:sp>
        <p:nvSpPr>
          <p:cNvPr id="11" name="ZoneTexte 10"/>
          <p:cNvSpPr txBox="1"/>
          <p:nvPr/>
        </p:nvSpPr>
        <p:spPr>
          <a:xfrm>
            <a:off x="1030288" y="239958"/>
            <a:ext cx="7531821" cy="415498"/>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Présentation du centre </a:t>
            </a:r>
            <a:r>
              <a:rPr lang="fr-FR" sz="3000" b="1" dirty="0" err="1">
                <a:solidFill>
                  <a:srgbClr val="FF6600"/>
                </a:solidFill>
                <a:cs typeface="Calibri"/>
              </a:rPr>
              <a:t>Ecogia</a:t>
            </a:r>
            <a:r>
              <a:rPr lang="fr-FR" sz="3000" b="1" dirty="0">
                <a:solidFill>
                  <a:srgbClr val="FF6600"/>
                </a:solidFill>
                <a:cs typeface="Calibri"/>
              </a:rPr>
              <a:t> – </a:t>
            </a:r>
            <a:endParaRPr lang="fr-FR" sz="3000" dirty="0">
              <a:solidFill>
                <a:srgbClr val="FF0000"/>
              </a:solidFill>
              <a:cs typeface="Calibri"/>
            </a:endParaRPr>
          </a:p>
        </p:txBody>
      </p:sp>
      <p:sp>
        <p:nvSpPr>
          <p:cNvPr id="14" name="ZoneTexte 13"/>
          <p:cNvSpPr txBox="1"/>
          <p:nvPr/>
        </p:nvSpPr>
        <p:spPr>
          <a:xfrm>
            <a:off x="1030287" y="1773238"/>
            <a:ext cx="7236257" cy="2215991"/>
          </a:xfrm>
          <a:prstGeom prst="rect">
            <a:avLst/>
          </a:prstGeom>
          <a:noFill/>
        </p:spPr>
        <p:txBody>
          <a:bodyPr wrap="square" lIns="0" tIns="0" rIns="0" bIns="0" rtlCol="0">
            <a:spAutoFit/>
          </a:bodyPr>
          <a:lstStyle/>
          <a:p>
            <a:pPr marL="342900" indent="-342900">
              <a:buSzPct val="100000"/>
              <a:buBlip>
                <a:blip r:embed="rId4"/>
              </a:buBlip>
            </a:pPr>
            <a:r>
              <a:rPr lang="fr-CH" dirty="0">
                <a:solidFill>
                  <a:schemeClr val="tx1">
                    <a:lumMod val="75000"/>
                    <a:lumOff val="25000"/>
                  </a:schemeClr>
                </a:solidFill>
                <a:highlight>
                  <a:srgbClr val="FFFFFF"/>
                </a:highlight>
                <a:cs typeface="Calibri"/>
              </a:rPr>
              <a:t>Capacité : 40 places destinées à des jeunes RMNA, de 15 à 18 ans. </a:t>
            </a:r>
          </a:p>
          <a:p>
            <a:pPr>
              <a:buSzPct val="100000"/>
            </a:pPr>
            <a:endParaRPr lang="fr-CH" dirty="0">
              <a:solidFill>
                <a:schemeClr val="tx1">
                  <a:lumMod val="75000"/>
                  <a:lumOff val="25000"/>
                </a:schemeClr>
              </a:solidFill>
              <a:highlight>
                <a:srgbClr val="FFFFFF"/>
              </a:highlight>
              <a:cs typeface="Calibri"/>
            </a:endParaRPr>
          </a:p>
          <a:p>
            <a:pPr marL="342900" indent="-342900">
              <a:buSzPct val="100000"/>
              <a:buBlip>
                <a:blip r:embed="rId4"/>
              </a:buBlip>
            </a:pPr>
            <a:r>
              <a:rPr lang="fr-CH" dirty="0">
                <a:solidFill>
                  <a:schemeClr val="tx1">
                    <a:lumMod val="75000"/>
                    <a:lumOff val="25000"/>
                  </a:schemeClr>
                </a:solidFill>
                <a:highlight>
                  <a:srgbClr val="FFFFFF"/>
                </a:highlight>
                <a:cs typeface="Calibri"/>
              </a:rPr>
              <a:t>Programme : habitation, locaux collectifs (salle communautaire, buanderie, accès à la cafétéria), surfaces administratives et parking à vélos.</a:t>
            </a:r>
          </a:p>
          <a:p>
            <a:pPr>
              <a:buSzPct val="100000"/>
            </a:pPr>
            <a:r>
              <a:rPr lang="fr-CH" dirty="0">
                <a:solidFill>
                  <a:schemeClr val="tx1">
                    <a:lumMod val="75000"/>
                    <a:lumOff val="25000"/>
                  </a:schemeClr>
                </a:solidFill>
                <a:highlight>
                  <a:srgbClr val="FFFFFF"/>
                </a:highlight>
                <a:cs typeface="Calibri"/>
              </a:rPr>
              <a:t> </a:t>
            </a:r>
          </a:p>
          <a:p>
            <a:pPr marL="342900" indent="-342900">
              <a:buSzPct val="100000"/>
              <a:buBlip>
                <a:blip r:embed="rId4"/>
              </a:buBlip>
            </a:pPr>
            <a:endParaRPr lang="fr-CH" dirty="0">
              <a:solidFill>
                <a:schemeClr val="tx1">
                  <a:lumMod val="75000"/>
                  <a:lumOff val="25000"/>
                </a:schemeClr>
              </a:solidFill>
              <a:cs typeface="Calibri"/>
            </a:endParaRPr>
          </a:p>
          <a:p>
            <a:pPr>
              <a:buSzPct val="100000"/>
            </a:pPr>
            <a:endParaRPr lang="fr-CH" b="1" dirty="0">
              <a:solidFill>
                <a:schemeClr val="tx1">
                  <a:lumMod val="75000"/>
                  <a:lumOff val="25000"/>
                </a:schemeClr>
              </a:solidFill>
              <a:cs typeface="Calibri"/>
            </a:endParaRPr>
          </a:p>
        </p:txBody>
      </p:sp>
      <p:sp>
        <p:nvSpPr>
          <p:cNvPr id="15" name="Espace réservé du numéro de diapositive 3"/>
          <p:cNvSpPr>
            <a:spLocks noGrp="1"/>
          </p:cNvSpPr>
          <p:nvPr>
            <p:ph type="sldNum" sz="quarter" idx="12"/>
          </p:nvPr>
        </p:nvSpPr>
        <p:spPr>
          <a:xfrm>
            <a:off x="6553200" y="6448267"/>
            <a:ext cx="2133600" cy="365125"/>
          </a:xfrm>
        </p:spPr>
        <p:txBody>
          <a:bodyPr/>
          <a:lstStyle/>
          <a:p>
            <a:fld id="{9F434370-E701-D745-83D4-F329128840A1}" type="slidenum">
              <a:rPr lang="fr-FR" smtClean="0"/>
              <a:pPr/>
              <a:t>8</a:t>
            </a:fld>
            <a:endParaRPr lang="fr-FR" dirty="0"/>
          </a:p>
        </p:txBody>
      </p:sp>
      <p:sp>
        <p:nvSpPr>
          <p:cNvPr id="10" name="ZoneTexte 9">
            <a:extLst>
              <a:ext uri="{FF2B5EF4-FFF2-40B4-BE49-F238E27FC236}">
                <a16:creationId xmlns:a16="http://schemas.microsoft.com/office/drawing/2014/main" id="{DE9B6BAD-7B4C-BC96-64EC-2BA78D5C153C}"/>
              </a:ext>
            </a:extLst>
          </p:cNvPr>
          <p:cNvSpPr txBox="1"/>
          <p:nvPr/>
        </p:nvSpPr>
        <p:spPr>
          <a:xfrm>
            <a:off x="1234300" y="6448266"/>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81461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437443" y="6210536"/>
            <a:ext cx="785050" cy="436205"/>
            <a:chOff x="444384" y="6275388"/>
            <a:chExt cx="785050" cy="436205"/>
          </a:xfrm>
        </p:grpSpPr>
        <p:pic>
          <p:nvPicPr>
            <p:cNvPr id="12" name="Image 11" descr="logo_Hg_2017.gif"/>
            <p:cNvPicPr>
              <a:picLocks noChangeAspect="1"/>
            </p:cNvPicPr>
            <p:nvPr/>
          </p:nvPicPr>
          <p:blipFill rotWithShape="1">
            <a:blip r:embed="rId3" cstate="email">
              <a:extLst>
                <a:ext uri="{28A0092B-C50C-407E-A947-70E740481C1C}">
                  <a14:useLocalDpi xmlns:a14="http://schemas.microsoft.com/office/drawing/2010/main"/>
                </a:ext>
              </a:extLst>
            </a:blip>
            <a:srcRect l="8530" t="23040" r="65723" b="18637"/>
            <a:stretch/>
          </p:blipFill>
          <p:spPr>
            <a:xfrm>
              <a:off x="444384" y="6275388"/>
              <a:ext cx="668628" cy="436205"/>
            </a:xfrm>
            <a:prstGeom prst="rect">
              <a:avLst/>
            </a:prstGeom>
          </p:spPr>
        </p:pic>
        <p:sp>
          <p:nvSpPr>
            <p:cNvPr id="13" name="ZoneTexte 12"/>
            <p:cNvSpPr txBox="1"/>
            <p:nvPr/>
          </p:nvSpPr>
          <p:spPr>
            <a:xfrm>
              <a:off x="1137036" y="6356350"/>
              <a:ext cx="92398" cy="246221"/>
            </a:xfrm>
            <a:prstGeom prst="rect">
              <a:avLst/>
            </a:prstGeom>
            <a:noFill/>
          </p:spPr>
          <p:txBody>
            <a:bodyPr wrap="none" lIns="0" rtlCol="0">
              <a:spAutoFit/>
            </a:bodyPr>
            <a:lstStyle/>
            <a:p>
              <a:endParaRPr lang="fr-FR" sz="1000" dirty="0">
                <a:solidFill>
                  <a:srgbClr val="7F7F7F"/>
                </a:solidFill>
                <a:cs typeface="Calibri"/>
              </a:endParaRPr>
            </a:p>
          </p:txBody>
        </p:sp>
      </p:grpSp>
      <p:sp>
        <p:nvSpPr>
          <p:cNvPr id="11" name="ZoneTexte 10"/>
          <p:cNvSpPr txBox="1"/>
          <p:nvPr/>
        </p:nvSpPr>
        <p:spPr>
          <a:xfrm>
            <a:off x="975885" y="240719"/>
            <a:ext cx="7849461" cy="659020"/>
          </a:xfrm>
          <a:prstGeom prst="rect">
            <a:avLst/>
          </a:prstGeom>
          <a:noFill/>
        </p:spPr>
        <p:txBody>
          <a:bodyPr wrap="square" lIns="0" tIns="0" bIns="0" rtlCol="0" anchor="t" anchorCtr="0">
            <a:noAutofit/>
          </a:bodyPr>
          <a:lstStyle/>
          <a:p>
            <a:pPr>
              <a:lnSpc>
                <a:spcPct val="90000"/>
              </a:lnSpc>
            </a:pPr>
            <a:r>
              <a:rPr lang="fr-FR" sz="3000" b="1" dirty="0">
                <a:solidFill>
                  <a:srgbClr val="FF6600"/>
                </a:solidFill>
                <a:cs typeface="Calibri"/>
              </a:rPr>
              <a:t>Qu’est-ce qu’un requérant d’asile mineur non accompagné (RMNA) ?</a:t>
            </a:r>
          </a:p>
          <a:p>
            <a:pPr>
              <a:lnSpc>
                <a:spcPct val="90000"/>
              </a:lnSpc>
            </a:pPr>
            <a:endParaRPr lang="fr-FR" sz="3000" b="1" i="1" dirty="0">
              <a:solidFill>
                <a:srgbClr val="FF6600"/>
              </a:solidFill>
              <a:effectLst/>
              <a:latin typeface="Calibri" panose="020F0502020204030204" pitchFamily="34" charset="0"/>
              <a:ea typeface="Calibri" panose="020F0502020204030204" pitchFamily="34" charset="0"/>
              <a:cs typeface="Calibri"/>
            </a:endParaRPr>
          </a:p>
          <a:p>
            <a:pPr algn="just">
              <a:lnSpc>
                <a:spcPct val="90000"/>
              </a:lnSpc>
              <a:spcBef>
                <a:spcPts val="2400"/>
              </a:spcBef>
              <a:spcAft>
                <a:spcPts val="2400"/>
              </a:spcAft>
            </a:pPr>
            <a:r>
              <a:rPr lang="fr-CH" sz="2400" dirty="0"/>
              <a:t>Les requérants d’asile mineurs non accompagnés sont des enfants et des adolescents de moins de 18 ans qui ont, pour diverses raisons, quitté leur environnement familial et culturel initial, et déposé en Suisse une demande de protection sans personne investie de l’autorité parentale.</a:t>
            </a:r>
            <a:endParaRPr lang="fr-CH" sz="2400" dirty="0">
              <a:latin typeface="Calibri" panose="020F0502020204030204" pitchFamily="34" charset="0"/>
              <a:ea typeface="Calibri" panose="020F0502020204030204" pitchFamily="34" charset="0"/>
            </a:endParaRPr>
          </a:p>
          <a:p>
            <a:pPr algn="just">
              <a:lnSpc>
                <a:spcPct val="90000"/>
              </a:lnSpc>
              <a:spcBef>
                <a:spcPts val="2400"/>
              </a:spcBef>
              <a:spcAft>
                <a:spcPts val="2400"/>
              </a:spcAft>
            </a:pPr>
            <a:r>
              <a:rPr lang="fr-CH" sz="1000" u="sng" dirty="0"/>
              <a:t>Source</a:t>
            </a:r>
            <a:r>
              <a:rPr lang="fr-CH" sz="1000" dirty="0"/>
              <a:t> : </a:t>
            </a:r>
            <a:r>
              <a:rPr lang="fr-CH" sz="1000" i="1" dirty="0"/>
              <a:t>Manuel relatif à l’hébergement et l’encadrement des requérants d’asile mineurs non accompagnés (RMNA) dans les centres fédéraux pour requérants d’asile (CFA) </a:t>
            </a:r>
            <a:endParaRPr lang="fr-CH" sz="1000" i="1" dirty="0">
              <a:effectLst/>
              <a:latin typeface="Calibri" panose="020F0502020204030204" pitchFamily="34" charset="0"/>
              <a:ea typeface="Calibri" panose="020F0502020204030204" pitchFamily="34" charset="0"/>
            </a:endParaRPr>
          </a:p>
          <a:p>
            <a:pPr>
              <a:lnSpc>
                <a:spcPct val="90000"/>
              </a:lnSpc>
            </a:pPr>
            <a:endParaRPr lang="fr-FR" sz="2500" dirty="0">
              <a:solidFill>
                <a:srgbClr val="FF0000"/>
              </a:solidFill>
              <a:cs typeface="Calibri"/>
            </a:endParaRPr>
          </a:p>
        </p:txBody>
      </p:sp>
      <p:sp>
        <p:nvSpPr>
          <p:cNvPr id="15" name="Espace réservé du numéro de diapositive 3"/>
          <p:cNvSpPr>
            <a:spLocks noGrp="1"/>
          </p:cNvSpPr>
          <p:nvPr>
            <p:ph type="sldNum" sz="quarter" idx="12"/>
          </p:nvPr>
        </p:nvSpPr>
        <p:spPr>
          <a:xfrm>
            <a:off x="6553200" y="6356350"/>
            <a:ext cx="2133600" cy="365125"/>
          </a:xfrm>
        </p:spPr>
        <p:txBody>
          <a:bodyPr/>
          <a:lstStyle/>
          <a:p>
            <a:fld id="{9F434370-E701-D745-83D4-F329128840A1}" type="slidenum">
              <a:rPr lang="fr-FR" smtClean="0"/>
              <a:pPr/>
              <a:t>9</a:t>
            </a:fld>
            <a:endParaRPr lang="fr-FR" dirty="0"/>
          </a:p>
        </p:txBody>
      </p:sp>
      <p:sp>
        <p:nvSpPr>
          <p:cNvPr id="3" name="ZoneTexte 2">
            <a:extLst>
              <a:ext uri="{FF2B5EF4-FFF2-40B4-BE49-F238E27FC236}">
                <a16:creationId xmlns:a16="http://schemas.microsoft.com/office/drawing/2014/main" id="{8BBA6CB4-8BDD-493C-C67A-15D354D72CBF}"/>
              </a:ext>
            </a:extLst>
          </p:cNvPr>
          <p:cNvSpPr txBox="1"/>
          <p:nvPr/>
        </p:nvSpPr>
        <p:spPr>
          <a:xfrm>
            <a:off x="1222493" y="6312267"/>
            <a:ext cx="2884764" cy="246221"/>
          </a:xfrm>
          <a:prstGeom prst="rect">
            <a:avLst/>
          </a:prstGeom>
          <a:noFill/>
        </p:spPr>
        <p:txBody>
          <a:bodyPr wrap="none" lIns="0" rtlCol="0">
            <a:spAutoFit/>
          </a:bodyPr>
          <a:lstStyle/>
          <a:p>
            <a:r>
              <a:rPr lang="fr-FR" sz="1000" dirty="0">
                <a:solidFill>
                  <a:srgbClr val="7F7F7F"/>
                </a:solidFill>
                <a:cs typeface="Calibri"/>
              </a:rPr>
              <a:t>Séance d’information CHC </a:t>
            </a:r>
            <a:r>
              <a:rPr lang="fr-FR" sz="1000" dirty="0" err="1">
                <a:solidFill>
                  <a:srgbClr val="7F7F7F"/>
                </a:solidFill>
                <a:cs typeface="Calibri"/>
              </a:rPr>
              <a:t>Ecogia</a:t>
            </a:r>
            <a:r>
              <a:rPr lang="fr-FR" sz="1000" dirty="0">
                <a:solidFill>
                  <a:srgbClr val="7F7F7F"/>
                </a:solidFill>
                <a:cs typeface="Calibri"/>
              </a:rPr>
              <a:t> –  6 décembre 2023</a:t>
            </a:r>
          </a:p>
        </p:txBody>
      </p:sp>
    </p:spTree>
    <p:extLst>
      <p:ext uri="{BB962C8B-B14F-4D97-AF65-F5344CB8AC3E}">
        <p14:creationId xmlns:p14="http://schemas.microsoft.com/office/powerpoint/2010/main" val="1000241461"/>
      </p:ext>
    </p:extLst>
  </p:cSld>
  <p:clrMapOvr>
    <a:masterClrMapping/>
  </p:clrMapOvr>
</p:sld>
</file>

<file path=ppt/theme/theme1.xml><?xml version="1.0" encoding="utf-8"?>
<a:theme xmlns:a="http://schemas.openxmlformats.org/drawingml/2006/main" name="blank">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1610</TotalTime>
  <Words>1124</Words>
  <Application>Microsoft Office PowerPoint</Application>
  <PresentationFormat>Affichage à l'écran (4:3)</PresentationFormat>
  <Paragraphs>188</Paragraphs>
  <Slides>17</Slides>
  <Notes>8</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17</vt:i4>
      </vt:variant>
    </vt:vector>
  </HeadingPairs>
  <TitlesOfParts>
    <vt:vector size="22" baseType="lpstr">
      <vt:lpstr>Arial</vt:lpstr>
      <vt:lpstr>Calibri</vt:lpstr>
      <vt:lpstr>blank</vt:lpstr>
      <vt:lpstr>blank</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Hospice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Favre, Paola</dc:creator>
  <cp:lastModifiedBy>Francisca Verduci</cp:lastModifiedBy>
  <cp:revision>146</cp:revision>
  <cp:lastPrinted>2023-11-23T14:05:18Z</cp:lastPrinted>
  <dcterms:created xsi:type="dcterms:W3CDTF">2018-11-13T16:11:54Z</dcterms:created>
  <dcterms:modified xsi:type="dcterms:W3CDTF">2023-12-04T07:12:11Z</dcterms:modified>
</cp:coreProperties>
</file>